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</p:sldMasterIdLst>
  <p:notesMasterIdLst>
    <p:notesMasterId r:id="rId16"/>
  </p:notesMasterIdLst>
  <p:handoutMasterIdLst>
    <p:handoutMasterId r:id="rId17"/>
  </p:handoutMasterIdLst>
  <p:sldIdLst>
    <p:sldId id="256" r:id="rId4"/>
    <p:sldId id="413" r:id="rId5"/>
    <p:sldId id="412" r:id="rId6"/>
    <p:sldId id="418" r:id="rId7"/>
    <p:sldId id="437" r:id="rId8"/>
    <p:sldId id="430" r:id="rId9"/>
    <p:sldId id="431" r:id="rId10"/>
    <p:sldId id="436" r:id="rId11"/>
    <p:sldId id="435" r:id="rId12"/>
    <p:sldId id="424" r:id="rId13"/>
    <p:sldId id="426" r:id="rId14"/>
    <p:sldId id="392" r:id="rId15"/>
  </p:sldIdLst>
  <p:sldSz cx="18288000" cy="10287000"/>
  <p:notesSz cx="6799263" cy="9929813"/>
  <p:defaultTextStyle>
    <a:defPPr>
      <a:defRPr lang="zh-CN"/>
    </a:defPPr>
    <a:lvl1pPr marL="0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66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32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97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63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828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95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360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126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B1"/>
    <a:srgbClr val="55565A"/>
    <a:srgbClr val="00B3C4"/>
    <a:srgbClr val="EAA555"/>
    <a:srgbClr val="EA943B"/>
    <a:srgbClr val="F8BC4D"/>
    <a:srgbClr val="BF9D5A"/>
    <a:srgbClr val="0072B4"/>
    <a:srgbClr val="0082B8"/>
    <a:srgbClr val="00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5383" autoAdjust="0"/>
  </p:normalViewPr>
  <p:slideViewPr>
    <p:cSldViewPr snapToGrid="0">
      <p:cViewPr varScale="1">
        <p:scale>
          <a:sx n="48" d="100"/>
          <a:sy n="48" d="100"/>
        </p:scale>
        <p:origin x="56" y="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61D56-FBDD-418E-A1A3-68C5CA3B5B15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E823-5214-40B2-9A39-30F154FF58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9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FB4F-33D9-4EE3-A4BC-E055B9128329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5CD0-D162-413E-80E3-1B33BA39F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66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32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97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63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828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95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360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126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CD0-D162-413E-80E3-1B33BA39FA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5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CD0-D162-413E-80E3-1B33BA39FA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43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CD0-D162-413E-80E3-1B33BA39FA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92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66" indent="0" algn="ctr">
              <a:buNone/>
              <a:defRPr sz="3000"/>
            </a:lvl2pPr>
            <a:lvl3pPr marL="1371532" indent="0" algn="ctr">
              <a:buNone/>
              <a:defRPr sz="2700"/>
            </a:lvl3pPr>
            <a:lvl4pPr marL="2057297" indent="0" algn="ctr">
              <a:buNone/>
              <a:defRPr sz="2400"/>
            </a:lvl4pPr>
            <a:lvl5pPr marL="2743063" indent="0" algn="ctr">
              <a:buNone/>
              <a:defRPr sz="2400"/>
            </a:lvl5pPr>
            <a:lvl6pPr marL="3428828" indent="0" algn="ctr">
              <a:buNone/>
              <a:defRPr sz="2400"/>
            </a:lvl6pPr>
            <a:lvl7pPr marL="4114595" indent="0" algn="ctr">
              <a:buNone/>
              <a:defRPr sz="2400"/>
            </a:lvl7pPr>
            <a:lvl8pPr marL="4800360" indent="0" algn="ctr">
              <a:buNone/>
              <a:defRPr sz="2400"/>
            </a:lvl8pPr>
            <a:lvl9pPr marL="5486126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5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8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46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62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9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512"/>
          <a:stretch/>
        </p:blipFill>
        <p:spPr>
          <a:xfrm>
            <a:off x="0" y="9607971"/>
            <a:ext cx="18288000" cy="679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1" y="543555"/>
            <a:ext cx="2782134" cy="565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7" b="69765"/>
          <a:stretch/>
        </p:blipFill>
        <p:spPr>
          <a:xfrm>
            <a:off x="8421100" y="9736218"/>
            <a:ext cx="1425081" cy="3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4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27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12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99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3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78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8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5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27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9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512"/>
          <a:stretch/>
        </p:blipFill>
        <p:spPr>
          <a:xfrm>
            <a:off x="0" y="9607971"/>
            <a:ext cx="18288000" cy="679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7" b="69765"/>
          <a:stretch/>
        </p:blipFill>
        <p:spPr>
          <a:xfrm>
            <a:off x="8421100" y="9736218"/>
            <a:ext cx="1425081" cy="380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1" y="543555"/>
            <a:ext cx="2782134" cy="5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9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023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68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89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6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3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2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0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8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5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3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94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7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630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06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9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9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6" indent="0">
              <a:buNone/>
              <a:defRPr sz="3000" b="1"/>
            </a:lvl2pPr>
            <a:lvl3pPr marL="1371532" indent="0">
              <a:buNone/>
              <a:defRPr sz="2700" b="1"/>
            </a:lvl3pPr>
            <a:lvl4pPr marL="2057297" indent="0">
              <a:buNone/>
              <a:defRPr sz="2400" b="1"/>
            </a:lvl4pPr>
            <a:lvl5pPr marL="2743063" indent="0">
              <a:buNone/>
              <a:defRPr sz="2400" b="1"/>
            </a:lvl5pPr>
            <a:lvl6pPr marL="3428828" indent="0">
              <a:buNone/>
              <a:defRPr sz="2400" b="1"/>
            </a:lvl6pPr>
            <a:lvl7pPr marL="4114595" indent="0">
              <a:buNone/>
              <a:defRPr sz="2400" b="1"/>
            </a:lvl7pPr>
            <a:lvl8pPr marL="4800360" indent="0">
              <a:buNone/>
              <a:defRPr sz="2400" b="1"/>
            </a:lvl8pPr>
            <a:lvl9pPr marL="5486126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6" indent="0">
              <a:buNone/>
              <a:defRPr sz="3000" b="1"/>
            </a:lvl2pPr>
            <a:lvl3pPr marL="1371532" indent="0">
              <a:buNone/>
              <a:defRPr sz="2700" b="1"/>
            </a:lvl3pPr>
            <a:lvl4pPr marL="2057297" indent="0">
              <a:buNone/>
              <a:defRPr sz="2400" b="1"/>
            </a:lvl4pPr>
            <a:lvl5pPr marL="2743063" indent="0">
              <a:buNone/>
              <a:defRPr sz="2400" b="1"/>
            </a:lvl5pPr>
            <a:lvl6pPr marL="3428828" indent="0">
              <a:buNone/>
              <a:defRPr sz="2400" b="1"/>
            </a:lvl6pPr>
            <a:lvl7pPr marL="4114595" indent="0">
              <a:buNone/>
              <a:defRPr sz="2400" b="1"/>
            </a:lvl7pPr>
            <a:lvl8pPr marL="4800360" indent="0">
              <a:buNone/>
              <a:defRPr sz="2400" b="1"/>
            </a:lvl8pPr>
            <a:lvl9pPr marL="5486126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8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86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76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66" indent="0">
              <a:buNone/>
              <a:defRPr sz="2100"/>
            </a:lvl2pPr>
            <a:lvl3pPr marL="1371532" indent="0">
              <a:buNone/>
              <a:defRPr sz="1800"/>
            </a:lvl3pPr>
            <a:lvl4pPr marL="2057297" indent="0">
              <a:buNone/>
              <a:defRPr sz="1500"/>
            </a:lvl4pPr>
            <a:lvl5pPr marL="2743063" indent="0">
              <a:buNone/>
              <a:defRPr sz="1500"/>
            </a:lvl5pPr>
            <a:lvl6pPr marL="3428828" indent="0">
              <a:buNone/>
              <a:defRPr sz="1500"/>
            </a:lvl6pPr>
            <a:lvl7pPr marL="4114595" indent="0">
              <a:buNone/>
              <a:defRPr sz="1500"/>
            </a:lvl7pPr>
            <a:lvl8pPr marL="4800360" indent="0">
              <a:buNone/>
              <a:defRPr sz="1500"/>
            </a:lvl8pPr>
            <a:lvl9pPr marL="548612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766" indent="0">
              <a:buNone/>
              <a:defRPr sz="4200"/>
            </a:lvl2pPr>
            <a:lvl3pPr marL="1371532" indent="0">
              <a:buNone/>
              <a:defRPr sz="3600"/>
            </a:lvl3pPr>
            <a:lvl4pPr marL="2057297" indent="0">
              <a:buNone/>
              <a:defRPr sz="3000"/>
            </a:lvl4pPr>
            <a:lvl5pPr marL="2743063" indent="0">
              <a:buNone/>
              <a:defRPr sz="3000"/>
            </a:lvl5pPr>
            <a:lvl6pPr marL="3428828" indent="0">
              <a:buNone/>
              <a:defRPr sz="3000"/>
            </a:lvl6pPr>
            <a:lvl7pPr marL="4114595" indent="0">
              <a:buNone/>
              <a:defRPr sz="3000"/>
            </a:lvl7pPr>
            <a:lvl8pPr marL="4800360" indent="0">
              <a:buNone/>
              <a:defRPr sz="3000"/>
            </a:lvl8pPr>
            <a:lvl9pPr marL="548612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66" indent="0">
              <a:buNone/>
              <a:defRPr sz="2100"/>
            </a:lvl2pPr>
            <a:lvl3pPr marL="1371532" indent="0">
              <a:buNone/>
              <a:defRPr sz="1800"/>
            </a:lvl3pPr>
            <a:lvl4pPr marL="2057297" indent="0">
              <a:buNone/>
              <a:defRPr sz="1500"/>
            </a:lvl4pPr>
            <a:lvl5pPr marL="2743063" indent="0">
              <a:buNone/>
              <a:defRPr sz="1500"/>
            </a:lvl5pPr>
            <a:lvl6pPr marL="3428828" indent="0">
              <a:buNone/>
              <a:defRPr sz="1500"/>
            </a:lvl6pPr>
            <a:lvl7pPr marL="4114595" indent="0">
              <a:buNone/>
              <a:defRPr sz="1500"/>
            </a:lvl7pPr>
            <a:lvl8pPr marL="4800360" indent="0">
              <a:buNone/>
              <a:defRPr sz="1500"/>
            </a:lvl8pPr>
            <a:lvl9pPr marL="548612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0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53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137153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48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15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80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946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712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77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243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008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2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97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828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95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360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126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7542"/>
            <a:ext cx="1680160" cy="3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49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20122" y="-6603"/>
            <a:ext cx="18307528" cy="78441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3096" y="2422296"/>
            <a:ext cx="15546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NEXGO P200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3097" y="4745022"/>
            <a:ext cx="555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 4.1 Publicada en octubre de 2022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73095" y="8403919"/>
            <a:ext cx="16970719" cy="1609091"/>
            <a:chOff x="873095" y="8379942"/>
            <a:chExt cx="16970719" cy="160909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68846" y="8507967"/>
              <a:ext cx="4974968" cy="1060652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873095" y="8379942"/>
              <a:ext cx="11136026" cy="1609091"/>
              <a:chOff x="542076" y="8613411"/>
              <a:chExt cx="11136026" cy="1609091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542078" y="9145284"/>
                <a:ext cx="111360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 </a:t>
                </a:r>
                <a:r>
                  <a:rPr lang="es-ES" altLang="zh-CN" sz="16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NEXGO | La información contenida en este documento está sujeta a cambios sin previo aviso. Todas las imágenes mostradas son sólo para fines ilustrativos, el producto real y el software pueden variar. NEXGO y el logotipo de NEXGO son marcas comerciales o marcas comerciales registradas de NEXGO en China y/o en otros países. Todas las demás marcas comerciales o nombres de marcas son propiedad de sus respectivos propietarios.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42076" y="8613411"/>
                <a:ext cx="4384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0062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NEXGOGLOBAL.COM</a:t>
                </a:r>
                <a:endParaRPr lang="zh-CN" altLang="en-US" sz="3200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177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40347"/>
          <a:stretch/>
        </p:blipFill>
        <p:spPr>
          <a:xfrm>
            <a:off x="-9" y="-1800"/>
            <a:ext cx="5306291" cy="1028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r="14382"/>
          <a:stretch/>
        </p:blipFill>
        <p:spPr>
          <a:xfrm>
            <a:off x="5303224" y="-1800"/>
            <a:ext cx="5288281" cy="1028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30089" y="2688918"/>
            <a:ext cx="6617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7200" b="1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 con </a:t>
            </a:r>
            <a:r>
              <a:rPr lang="es-ES" altLang="zh-CN" sz="7200" b="1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NFC</a:t>
            </a:r>
            <a:r>
              <a:rPr lang="es-ES" altLang="zh-CN" sz="7200" b="1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Códigos QR</a:t>
            </a: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tres formas de realizar pagos: códigos QR, tarjetas de miembro y efectivo.</a:t>
            </a:r>
            <a:endParaRPr lang="zh-CN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96075" y="202462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E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contacto </a:t>
            </a: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NFC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501637" y="9199106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códigos</a:t>
            </a: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 QR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7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61476"/>
              </p:ext>
            </p:extLst>
          </p:nvPr>
        </p:nvGraphicFramePr>
        <p:xfrm>
          <a:off x="1288094" y="2020001"/>
          <a:ext cx="15711813" cy="645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System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Android 9.X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High Speed Thermal Printer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80mm/s, Paper Roll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Width : 58mm, Diameter: 40mm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214mm L*80mm W*52mm 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420g(Battery Included)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Processor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Quad-Core, Cortex A53,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1.4GHz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Contactless/NFC</a:t>
                      </a:r>
                      <a:endParaRPr lang="en-US" altLang="zh-CN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14443A/14443B</a:t>
                      </a:r>
                      <a:endParaRPr lang="zh-CN" altLang="en-US" sz="18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Environmental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Operating Temperature: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0°C to 50°C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Storage Temperature: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-20°C to 60°C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Relative Humidity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5% to 95%(Non-Condensing)</a:t>
                      </a:r>
                      <a:endParaRPr lang="zh-CN" altLang="en-US" sz="18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Memory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1GB RAM + 8GB ROM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2GB RAM + 16GB ROM (Optional)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(Micro SD Card Supported up to 128GB)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Peripheral Ports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 x Type-C OTG, 1 x SD3.0;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2 x SIM | 1 x SIM+1 x PSAM (Optional)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Display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r>
                        <a:rPr lang="zh-CN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″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HD+, 1440*720, Color LCD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Capacitive Touchscreen, Multi-Touch</a:t>
                      </a:r>
                      <a:endParaRPr lang="zh-CN" altLang="en-US" sz="18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4G/3G/2G, Wi-Fi, BT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MTTF</a:t>
                      </a:r>
                    </a:p>
                    <a:p>
                      <a:r>
                        <a:rPr lang="zh-CN" altLang="en-US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＞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50000 Hours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Cameras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Rear Camera: 5 MP, AF, with Flash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Front Camera: 2 MP (Optional)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Built-in Speaker, 8</a:t>
                      </a:r>
                      <a:r>
                        <a:rPr lang="el-GR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 / 1W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Certifications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3C, CE, RoHS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 Power Key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2 Volume Keys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Battery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Li-ion Battery: 7.4V/2600mAh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Adaptor: DC 5V/2A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46912" y="676894"/>
            <a:ext cx="1277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76388"/>
            <a:r>
              <a:rPr lang="en-US" altLang="zh-CN" sz="4800" dirty="0">
                <a:solidFill>
                  <a:srgbClr val="0062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P200 </a:t>
            </a:r>
            <a:r>
              <a:rPr lang="en-US" altLang="zh-CN" sz="28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TPV </a:t>
            </a:r>
            <a:r>
              <a:rPr lang="es-ES" altLang="zh-CN" sz="28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Inteligente No Bancario </a:t>
            </a:r>
            <a:endParaRPr lang="zh-CN" altLang="en-US" sz="28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1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" r="511"/>
          <a:stretch/>
        </p:blipFill>
        <p:spPr>
          <a:xfrm>
            <a:off x="-19528" y="0"/>
            <a:ext cx="18307528" cy="77549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3096" y="2422296"/>
            <a:ext cx="1554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¡</a:t>
            </a:r>
            <a:r>
              <a:rPr lang="es-E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Muchas Gracias</a:t>
            </a:r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!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8846" y="8416189"/>
            <a:ext cx="4974968" cy="10606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077" y="9702504"/>
            <a:ext cx="61161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NEXGO </a:t>
            </a:r>
            <a:endParaRPr lang="zh-CN" altLang="en-US" sz="15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8970" y="9170631"/>
            <a:ext cx="446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NEXGOGLOBAL.COM</a:t>
            </a:r>
            <a:endParaRPr lang="zh-CN" altLang="en-US" sz="32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400895" y="5000625"/>
            <a:ext cx="7710034" cy="2954655"/>
            <a:chOff x="14660599" y="4675411"/>
            <a:chExt cx="11034286" cy="2954655"/>
          </a:xfrm>
        </p:grpSpPr>
        <p:sp>
          <p:nvSpPr>
            <p:cNvPr id="7" name="文本框 6"/>
            <p:cNvSpPr txBox="1"/>
            <p:nvPr/>
          </p:nvSpPr>
          <p:spPr>
            <a:xfrm>
              <a:off x="14660599" y="4675411"/>
              <a:ext cx="540777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P200</a:t>
              </a:r>
              <a:endParaRPr lang="zh-CN" alt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660599" y="6614403"/>
              <a:ext cx="110342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zh-CN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6.0 Pulgadas &amp; Android 9.X</a:t>
              </a:r>
              <a:endPara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TPV </a:t>
              </a:r>
              <a:r>
                <a:rPr lang="en-US" altLang="zh-CN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Inteligente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</a:t>
              </a:r>
              <a:r>
                <a:rPr lang="en-US" altLang="zh-CN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Bancario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28" y="740522"/>
            <a:ext cx="2952310" cy="792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69" y="1983228"/>
            <a:ext cx="3088396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56940" y="2601943"/>
            <a:ext cx="16174121" cy="4196794"/>
            <a:chOff x="1056940" y="2175223"/>
            <a:chExt cx="16174121" cy="4196794"/>
          </a:xfrm>
        </p:grpSpPr>
        <p:sp>
          <p:nvSpPr>
            <p:cNvPr id="3" name="文本框 2"/>
            <p:cNvSpPr txBox="1"/>
            <p:nvPr/>
          </p:nvSpPr>
          <p:spPr>
            <a:xfrm>
              <a:off x="1056940" y="2175223"/>
              <a:ext cx="1617412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zh-CN" sz="32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P200 es un TPV inteligente no bancario de 6.0" basado en Android 9.X. Es compatible con una amplia gama de métodos de conectividad, incluidos 4G, </a:t>
              </a:r>
              <a:r>
                <a:rPr lang="es-ES" altLang="zh-CN" sz="3200" dirty="0" err="1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</a:t>
              </a:r>
              <a:r>
                <a:rPr lang="es-ES" altLang="zh-CN" sz="32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-Fi y Bluetooth. P200 también lleva una impresora rápida de 80mm/s con las ventajas de bajo nivel de ruido y bajo consumo de energía.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306218" y="4779588"/>
              <a:ext cx="15675564" cy="1592429"/>
              <a:chOff x="829508" y="4779588"/>
              <a:chExt cx="15675564" cy="1592429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105072" y="4779588"/>
                <a:ext cx="5400000" cy="1592429"/>
                <a:chOff x="11105072" y="4779588"/>
                <a:chExt cx="5400000" cy="1592429"/>
              </a:xfrm>
            </p:grpSpPr>
            <p:sp>
              <p:nvSpPr>
                <p:cNvPr id="6" name="文本框 5"/>
                <p:cNvSpPr txBox="1"/>
                <p:nvPr/>
              </p:nvSpPr>
              <p:spPr>
                <a:xfrm>
                  <a:off x="11105072" y="4779588"/>
                  <a:ext cx="54000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b="1" dirty="0" err="1">
                      <a:solidFill>
                        <a:srgbClr val="BF9D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Conectividad</a:t>
                  </a:r>
                  <a:endParaRPr lang="en-US" altLang="zh-CN" sz="6000" b="1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12047219" y="5848797"/>
                  <a:ext cx="35157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55565A"/>
                      </a:solidFill>
                      <a:latin typeface="Arial" panose="020B0604020202020204" pitchFamily="34" charset="0"/>
                      <a:ea typeface="Arimo" panose="020B0604020202020204" pitchFamily="34" charset="0"/>
                      <a:cs typeface="Arial" panose="020B0604020202020204" pitchFamily="34" charset="0"/>
                    </a:rPr>
                    <a:t>4G/3G/2G, Wi-Fi, BT</a:t>
                  </a:r>
                  <a:endParaRPr lang="zh-CN" altLang="en-US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829508" y="4779588"/>
                <a:ext cx="5400000" cy="1592429"/>
                <a:chOff x="11555976" y="5611671"/>
                <a:chExt cx="5400000" cy="1592429"/>
              </a:xfrm>
            </p:grpSpPr>
            <p:sp>
              <p:nvSpPr>
                <p:cNvPr id="5" name="文本框 4"/>
                <p:cNvSpPr txBox="1"/>
                <p:nvPr/>
              </p:nvSpPr>
              <p:spPr>
                <a:xfrm>
                  <a:off x="11555976" y="5611671"/>
                  <a:ext cx="54000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b="1" dirty="0">
                      <a:solidFill>
                        <a:srgbClr val="BF9D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6.0” </a:t>
                  </a:r>
                  <a:r>
                    <a:rPr lang="es-ES" altLang="zh-CN" sz="6000" b="1" dirty="0">
                      <a:solidFill>
                        <a:srgbClr val="BF9D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Pantalla </a:t>
                  </a:r>
                  <a:endParaRPr lang="zh-CN" altLang="en-US" sz="6000" b="1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12928529" y="6680880"/>
                  <a:ext cx="265489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55565A"/>
                      </a:solidFill>
                      <a:latin typeface="Arial" panose="020B0604020202020204" pitchFamily="34" charset="0"/>
                      <a:ea typeface="Arimo" panose="020B0604020202020204" pitchFamily="34" charset="0"/>
                      <a:cs typeface="Arial" panose="020B0604020202020204" pitchFamily="34" charset="0"/>
                    </a:rPr>
                    <a:t>HD+, 1440*720</a:t>
                  </a:r>
                  <a:endParaRPr lang="zh-CN" altLang="en-US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" name="组合 1"/>
              <p:cNvGrpSpPr/>
              <p:nvPr/>
            </p:nvGrpSpPr>
            <p:grpSpPr>
              <a:xfrm>
                <a:off x="5967290" y="4779588"/>
                <a:ext cx="5400000" cy="1592429"/>
                <a:chOff x="632781" y="5611671"/>
                <a:chExt cx="5400000" cy="159242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632781" y="5611671"/>
                  <a:ext cx="54000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b="1" dirty="0">
                      <a:solidFill>
                        <a:srgbClr val="BF9D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Android 9.X</a:t>
                  </a:r>
                  <a:endParaRPr lang="zh-CN" altLang="en-US" sz="6000" b="1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079606" y="6680880"/>
                  <a:ext cx="450636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dirty="0" err="1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Rendimiento</a:t>
                  </a:r>
                  <a:r>
                    <a:rPr lang="en-US" altLang="zh-CN" sz="2800" dirty="0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800" dirty="0" err="1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Sobresaliente</a:t>
                  </a:r>
                  <a:endParaRPr lang="en-US" altLang="zh-CN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761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1223" y="1235682"/>
            <a:ext cx="628633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</a:t>
            </a:r>
            <a:r>
              <a:rPr lang="en-US" altLang="zh-CN" sz="7200" b="1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Pantalla</a:t>
            </a:r>
            <a:r>
              <a:rPr lang="en-US" altLang="zh-CN" sz="7200" b="1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HD+</a:t>
            </a:r>
          </a:p>
          <a:p>
            <a:endParaRPr lang="en-US" altLang="zh-CN" sz="21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100" dirty="0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La gran pantalla HD+ de 6.0" de P200 lo hace más excelente para escenarios de uso hoy en día. Es más clara, más grande, más bonita y más conveniente.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3" y="5380073"/>
            <a:ext cx="1026000" cy="1026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7163" y="644149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</a:t>
            </a:r>
            <a:r>
              <a:rPr lang="es-E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Pulgadas</a:t>
            </a:r>
            <a:endParaRPr lang="en-US" altLang="zh-CN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67" y="5380073"/>
            <a:ext cx="1026000" cy="1026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28867" y="644149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1440 x 720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76" y="5380073"/>
            <a:ext cx="1026000" cy="1026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80576" y="644149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Pantalla Táctil </a:t>
            </a:r>
            <a:endParaRPr lang="en-US" altLang="zh-CN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/>
          <a:stretch/>
        </p:blipFill>
        <p:spPr>
          <a:xfrm>
            <a:off x="7645153" y="-1800"/>
            <a:ext cx="10642847" cy="10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3" r="-1"/>
          <a:stretch/>
        </p:blipFill>
        <p:spPr>
          <a:xfrm>
            <a:off x="0" y="0"/>
            <a:ext cx="11080375" cy="10287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676580" y="1596931"/>
            <a:ext cx="6611420" cy="6841333"/>
            <a:chOff x="988788" y="1596931"/>
            <a:chExt cx="6611420" cy="6841333"/>
          </a:xfrm>
        </p:grpSpPr>
        <p:sp>
          <p:nvSpPr>
            <p:cNvPr id="2" name="文本框 1"/>
            <p:cNvSpPr txBox="1"/>
            <p:nvPr/>
          </p:nvSpPr>
          <p:spPr>
            <a:xfrm>
              <a:off x="988789" y="1596931"/>
              <a:ext cx="661141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CN" sz="7200" b="1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Rendimiento</a:t>
              </a:r>
            </a:p>
            <a:p>
              <a:r>
                <a:rPr lang="es-ES" altLang="zh-CN" sz="7200" b="1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Sobresaliente </a:t>
              </a:r>
              <a:endParaRPr lang="en-US" altLang="zh-CN" sz="7200" b="1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P200 funciona con Android 9.0 y utiliza un procesador de alta velocidad de cuatro núcleos a 1.4 GHz.</a:t>
              </a:r>
            </a:p>
            <a:p>
              <a:endParaRPr lang="en-U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88788" y="5883719"/>
              <a:ext cx="525064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Cuatro </a:t>
              </a:r>
              <a:r>
                <a:rPr lang="en-US" altLang="zh-CN" sz="32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Núcleos</a:t>
              </a:r>
              <a:r>
                <a:rPr lang="en-US" altLang="zh-CN" sz="32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zh-CN" sz="3200" dirty="0">
                <a:solidFill>
                  <a:srgbClr val="55565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defTabSz="914400">
                <a:defRPr/>
              </a:pPr>
              <a:r>
                <a:rPr lang="en-US" altLang="zh-CN" sz="2400" dirty="0">
                  <a:solidFill>
                    <a:srgbClr val="55565A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1.4GHz</a:t>
              </a:r>
            </a:p>
            <a:p>
              <a:pPr defTabSz="914400">
                <a:defRPr/>
              </a:pPr>
              <a:endParaRPr lang="en-US" altLang="zh-CN" sz="2400" dirty="0">
                <a:solidFill>
                  <a:srgbClr val="55565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US" altLang="zh-CN" sz="32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Memoria</a:t>
              </a:r>
            </a:p>
            <a:p>
              <a:pPr defTabSz="914400">
                <a:defRPr/>
              </a:pPr>
              <a:r>
                <a:rPr lang="en-U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1GB RAM + 8GB Flash </a:t>
              </a:r>
            </a:p>
            <a:p>
              <a:pPr defTabSz="914400">
                <a:defRPr/>
              </a:pPr>
              <a:r>
                <a:rPr lang="en-U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2GB RAM + 16GB Flash(</a:t>
              </a:r>
              <a:r>
                <a:rPr lang="en-US" altLang="zh-CN" sz="2400" dirty="0" err="1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Opcional</a:t>
              </a:r>
              <a:r>
                <a:rPr lang="en-U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88789" y="7366630"/>
            <a:ext cx="662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54737" y="1596931"/>
            <a:ext cx="9144000" cy="5593211"/>
            <a:chOff x="8175811" y="867936"/>
            <a:chExt cx="9144000" cy="5593211"/>
          </a:xfrm>
        </p:grpSpPr>
        <p:sp>
          <p:nvSpPr>
            <p:cNvPr id="3" name="矩形 2"/>
            <p:cNvSpPr/>
            <p:nvPr/>
          </p:nvSpPr>
          <p:spPr>
            <a:xfrm>
              <a:off x="8175811" y="867936"/>
              <a:ext cx="9144000" cy="45243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/>
              <a:r>
                <a:rPr lang="en-US" altLang="zh-CN" sz="9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Obtenga</a:t>
              </a:r>
              <a:r>
                <a:rPr lang="en-US" altLang="zh-CN" sz="9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9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</a:t>
              </a:r>
              <a:endParaRPr lang="en-US" altLang="zh-CN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s-E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Android 9 aprovecha el poder de la inteligencia artificial para darle más de su teléfono. Ahora es más inteligente, más rápido y se adapta a medida que lo usa</a:t>
              </a:r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fontAlgn="base"/>
              <a:endPara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/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Android 9 Pie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811" y="5472272"/>
              <a:ext cx="6480000" cy="98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13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5602" y="2073048"/>
            <a:ext cx="603999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7200" b="1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Gama Completa de Conectividad</a:t>
            </a: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100" dirty="0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Además de la conectividad 4G/3G/2G, también se dispone de </a:t>
            </a:r>
            <a:r>
              <a:rPr lang="es-ES" altLang="zh-CN" sz="2100" dirty="0" err="1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ES" altLang="zh-CN" sz="2100" dirty="0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-Fi y Bluetooth. P200 puede utilizarse de forma flexible en diferentes entornos sin importar qué tipo de método de comunicación esté utilizando.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00" y="0"/>
            <a:ext cx="10288800" cy="10288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31" y="3648975"/>
            <a:ext cx="1787586" cy="108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51" y="2553271"/>
            <a:ext cx="1532729" cy="92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90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73" y="1893077"/>
            <a:ext cx="4377219" cy="1005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75127" y="1282677"/>
            <a:ext cx="9027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7200" b="1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Impresión </a:t>
            </a:r>
          </a:p>
          <a:p>
            <a:r>
              <a:rPr lang="es-ES" altLang="zh-CN" sz="7200" b="1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Clara y Rápida</a:t>
            </a: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La impresora de alta velocidad incorporada en P200 utiliza la tecnología de impresión más líder, consume menos energía e imprime recibos de forma silenciosa.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67" y="5410838"/>
            <a:ext cx="1026000" cy="102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23367" y="6472263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80mm/s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424" y="5410838"/>
            <a:ext cx="1026000" cy="1026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59830" y="6472263"/>
            <a:ext cx="301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 </a:t>
            </a:r>
            <a:r>
              <a:rPr lang="en-US" altLang="zh-CN" sz="1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algn="ctr"/>
            <a:r>
              <a:rPr lang="en-US" altLang="zh-CN" sz="1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endParaRPr lang="en-US" altLang="zh-CN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380" y="5410838"/>
            <a:ext cx="1026000" cy="1026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517380" y="6472263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 Nivel de </a:t>
            </a:r>
            <a:r>
              <a:rPr lang="en-US" altLang="zh-CN" sz="1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Ruido</a:t>
            </a:r>
            <a:endParaRPr lang="en-US" altLang="zh-CN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" y="228600"/>
            <a:ext cx="4377219" cy="10058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92160" y="104906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Impresión</a:t>
            </a:r>
            <a:r>
              <a:rPr lang="en-US" altLang="zh-CN" b="1" dirty="0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zh-CN" b="1" dirty="0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Recibos </a:t>
            </a:r>
            <a:endParaRPr lang="en-US" altLang="zh-CN" b="1" dirty="0">
              <a:solidFill>
                <a:srgbClr val="55565A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95130" y="2816407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Impresión</a:t>
            </a:r>
            <a:r>
              <a:rPr lang="en-US" altLang="zh-CN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CN" b="1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Etiquetas</a:t>
            </a:r>
            <a:endParaRPr lang="zh-CN" altLang="en-US" b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95130" y="3699396"/>
            <a:ext cx="232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zh-CN" sz="1400" dirty="0" err="1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Desarrollando</a:t>
            </a:r>
            <a:endParaRPr lang="zh-CN" altLang="en-US" sz="1400" dirty="0">
              <a:solidFill>
                <a:srgbClr val="55565A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2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7594" y="1102768"/>
            <a:ext cx="7611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Batería</a:t>
            </a:r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Alta </a:t>
            </a:r>
            <a:r>
              <a:rPr lang="en-US" altLang="zh-CN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endParaRPr lang="en-US" altLang="zh-CN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P200 puede imprimir más de 700 recibos por carga, y seguir imprimiendo recibos a gran velocidad cuando la batería está baja.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4" y="4834550"/>
            <a:ext cx="954000" cy="954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3494" y="5831341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240+ Horas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44" y="4834550"/>
            <a:ext cx="954000" cy="954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91093" y="5831341"/>
            <a:ext cx="228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en-US" altLang="zh-CN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Transacciones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1819048"/>
            <a:ext cx="7772400" cy="7772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5400000">
            <a:off x="12767937" y="3785427"/>
            <a:ext cx="300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7.4V</a:t>
            </a:r>
          </a:p>
          <a:p>
            <a:r>
              <a:rPr lang="en-US" altLang="zh-CN" sz="24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2600 </a:t>
            </a:r>
            <a:r>
              <a:rPr lang="en-US" altLang="zh-CN" sz="24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endParaRPr lang="en-US" altLang="zh-CN" sz="2400" dirty="0">
              <a:solidFill>
                <a:srgbClr val="0062B1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4763" y="1400129"/>
            <a:ext cx="1417847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Escenarios</a:t>
            </a:r>
            <a:r>
              <a:rPr lang="en-US" altLang="zh-CN" sz="7200" b="1" dirty="0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zh-CN" sz="7200" b="1" dirty="0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Múltiples </a:t>
            </a:r>
            <a:endParaRPr lang="zh-CN" altLang="en-US" sz="7200" b="1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100" dirty="0">
              <a:solidFill>
                <a:srgbClr val="55565A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P200 se puede usar ampliamente en una variedad de escenarios, como pedidos y pagos de comidas, entrega de comidas en línea, colas, recargas móviles, servicios públicos, loterías, puntos para miembros, tarifas de estacionamiento, etc.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67978" y="4337378"/>
            <a:ext cx="8752044" cy="3954211"/>
            <a:chOff x="4767978" y="4337378"/>
            <a:chExt cx="8752044" cy="3954211"/>
          </a:xfrm>
        </p:grpSpPr>
        <p:grpSp>
          <p:nvGrpSpPr>
            <p:cNvPr id="15" name="组合 14"/>
            <p:cNvGrpSpPr/>
            <p:nvPr/>
          </p:nvGrpSpPr>
          <p:grpSpPr>
            <a:xfrm>
              <a:off x="4767978" y="6518924"/>
              <a:ext cx="2880000" cy="1495666"/>
              <a:chOff x="6353939" y="4763583"/>
              <a:chExt cx="2880000" cy="1495666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939" y="4763583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6353939" y="5889917"/>
                <a:ext cx="28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Servicios Públicos </a:t>
                </a:r>
                <a:endPara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682674" y="6518924"/>
              <a:ext cx="2880000" cy="1772665"/>
              <a:chOff x="11754183" y="4763583"/>
              <a:chExt cx="2880000" cy="1772665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4183" y="4763583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11754183" y="5889917"/>
                <a:ext cx="288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Puntos para </a:t>
                </a:r>
              </a:p>
              <a:p>
                <a:pPr algn="ctr"/>
                <a:r>
                  <a:rPr lang="es-E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Miembros </a:t>
                </a:r>
                <a:endPara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640022" y="6518924"/>
              <a:ext cx="2880000" cy="1772665"/>
              <a:chOff x="14454306" y="4763583"/>
              <a:chExt cx="2880000" cy="1772665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4306" y="4763583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14454306" y="5889917"/>
                <a:ext cx="288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Tarifas</a:t>
                </a:r>
                <a:r>
                  <a:rPr lang="en-U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</a:p>
              <a:p>
                <a:pPr algn="ctr"/>
                <a:r>
                  <a:rPr lang="en-US" altLang="zh-CN" sz="1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Estacionamiento</a:t>
                </a:r>
                <a:endPara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725326" y="6518924"/>
              <a:ext cx="2880000" cy="1495666"/>
              <a:chOff x="9054061" y="4763583"/>
              <a:chExt cx="2880000" cy="1495666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4061" y="4763583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9054061" y="5889917"/>
                <a:ext cx="28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Lotería </a:t>
                </a:r>
                <a:endPara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640022" y="4337378"/>
              <a:ext cx="2880000" cy="1495666"/>
              <a:chOff x="3653817" y="4763583"/>
              <a:chExt cx="2880000" cy="1495666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3817" y="4763583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3653817" y="5889917"/>
                <a:ext cx="28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Recarga</a:t>
                </a:r>
                <a:r>
                  <a:rPr lang="en-U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Móvil</a:t>
                </a:r>
                <a:endPara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767978" y="4337378"/>
              <a:ext cx="2880000" cy="1772665"/>
              <a:chOff x="953695" y="4763583"/>
              <a:chExt cx="2880000" cy="1772665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3695" y="4763583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953695" y="5889917"/>
                <a:ext cx="288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 err="1">
                    <a:solidFill>
                      <a:srgbClr val="55565A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Pedido</a:t>
                </a:r>
                <a:r>
                  <a:rPr lang="en-U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 de </a:t>
                </a:r>
              </a:p>
              <a:p>
                <a:pPr algn="ctr"/>
                <a:r>
                  <a:rPr lang="es-E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Comida </a:t>
                </a:r>
                <a:endPara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725326" y="4337378"/>
              <a:ext cx="2880000" cy="1772665"/>
              <a:chOff x="953695" y="4763583"/>
              <a:chExt cx="2880000" cy="1772665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3695" y="4763583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953695" y="5889917"/>
                <a:ext cx="288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 err="1">
                    <a:solidFill>
                      <a:srgbClr val="55565A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Entrega</a:t>
                </a:r>
                <a:r>
                  <a:rPr lang="en-U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 de Comida </a:t>
                </a:r>
              </a:p>
              <a:p>
                <a:pPr algn="ctr"/>
                <a:r>
                  <a:rPr lang="en-US" altLang="zh-CN" sz="1800" dirty="0" err="1">
                    <a:solidFill>
                      <a:srgbClr val="55565A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en</a:t>
                </a:r>
                <a:r>
                  <a:rPr lang="en-U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ea typeface="Arimo" panose="020B0604020202020204" pitchFamily="34" charset="0"/>
                    <a:cs typeface="Arial" panose="020B0604020202020204" pitchFamily="34" charset="0"/>
                  </a:rPr>
                  <a:t>Línea </a:t>
                </a:r>
                <a:endParaRPr lang="en-US" altLang="zh-CN" sz="18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682674" y="4337378"/>
              <a:ext cx="2880000" cy="1495666"/>
              <a:chOff x="953695" y="4763583"/>
              <a:chExt cx="2880000" cy="1495666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3695" y="4763583"/>
                <a:ext cx="1080000" cy="1080000"/>
              </a:xfrm>
              <a:prstGeom prst="rect">
                <a:avLst/>
              </a:prstGeom>
            </p:spPr>
          </p:pic>
          <p:sp>
            <p:nvSpPr>
              <p:cNvPr id="43" name="文本框 42"/>
              <p:cNvSpPr txBox="1"/>
              <p:nvPr/>
            </p:nvSpPr>
            <p:spPr>
              <a:xfrm>
                <a:off x="953695" y="5889917"/>
                <a:ext cx="28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 err="1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Hacer</a:t>
                </a:r>
                <a:r>
                  <a:rPr lang="en-US" altLang="zh-CN" sz="1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Cola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6941500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自定义</PresentationFormat>
  <Paragraphs>130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自定义设计方案</vt:lpstr>
      <vt:lpstr>Office 主题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Global Marketing</dc:creator>
  <cp:lastModifiedBy>Li Sisi</cp:lastModifiedBy>
  <cp:revision>1245</cp:revision>
  <cp:lastPrinted>2017-04-14T00:32:32Z</cp:lastPrinted>
  <dcterms:created xsi:type="dcterms:W3CDTF">2017-03-24T05:49:03Z</dcterms:created>
  <dcterms:modified xsi:type="dcterms:W3CDTF">2022-12-19T10:09:32Z</dcterms:modified>
</cp:coreProperties>
</file>