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0" r:id="rId3"/>
  </p:sldMasterIdLst>
  <p:notesMasterIdLst>
    <p:notesMasterId r:id="rId12"/>
  </p:notesMasterIdLst>
  <p:handoutMasterIdLst>
    <p:handoutMasterId r:id="rId13"/>
  </p:handoutMasterIdLst>
  <p:sldIdLst>
    <p:sldId id="440" r:id="rId4"/>
    <p:sldId id="413" r:id="rId5"/>
    <p:sldId id="438" r:id="rId6"/>
    <p:sldId id="443" r:id="rId7"/>
    <p:sldId id="434" r:id="rId8"/>
    <p:sldId id="442" r:id="rId9"/>
    <p:sldId id="439" r:id="rId10"/>
    <p:sldId id="441" r:id="rId11"/>
  </p:sldIdLst>
  <p:sldSz cx="18288000" cy="10287000"/>
  <p:notesSz cx="6799263" cy="9929813"/>
  <p:defaultTextStyle>
    <a:defPPr>
      <a:defRPr lang="zh-CN"/>
    </a:defPPr>
    <a:lvl1pPr marL="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B1"/>
    <a:srgbClr val="BF9D5A"/>
    <a:srgbClr val="595959"/>
    <a:srgbClr val="0D0D0D"/>
    <a:srgbClr val="4C0FE5"/>
    <a:srgbClr val="00A1BF"/>
    <a:srgbClr val="001C43"/>
    <a:srgbClr val="0082B8"/>
    <a:srgbClr val="00B3C4"/>
    <a:srgbClr val="007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2618" autoAdjust="0"/>
  </p:normalViewPr>
  <p:slideViewPr>
    <p:cSldViewPr snapToGrid="0">
      <p:cViewPr varScale="1">
        <p:scale>
          <a:sx n="49" d="100"/>
          <a:sy n="49" d="100"/>
        </p:scale>
        <p:origin x="165" y="61"/>
      </p:cViewPr>
      <p:guideLst>
        <p:guide orient="horz" pos="3240"/>
        <p:guide pos="5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61D56-FBDD-418E-A1A3-68C5CA3B5B15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E823-5214-40B2-9A39-30F154FF58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92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FB4F-33D9-4EE3-A4BC-E055B9128329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15CD0-D162-413E-80E3-1B33BA39F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43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6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32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97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63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828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95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360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126" algn="l" defTabSz="137153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虽然这个产品属于</a:t>
            </a:r>
            <a:r>
              <a:rPr lang="en-US" altLang="zh-CN" dirty="0"/>
              <a:t>PIN Pad</a:t>
            </a:r>
            <a:r>
              <a:rPr lang="zh-CN" altLang="en-US" dirty="0"/>
              <a:t>，但外观设计跟</a:t>
            </a:r>
            <a:r>
              <a:rPr lang="en-US" altLang="zh-CN" dirty="0"/>
              <a:t>K300</a:t>
            </a:r>
            <a:r>
              <a:rPr lang="zh-CN" altLang="en-US" dirty="0"/>
              <a:t>和</a:t>
            </a:r>
            <a:r>
              <a:rPr lang="en-US" altLang="zh-CN" dirty="0"/>
              <a:t>K206</a:t>
            </a:r>
            <a:r>
              <a:rPr lang="zh-CN" altLang="en-US" dirty="0"/>
              <a:t>较为接近，建议产品页面风格往这两个产品靠齐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灰色背景铺满，产品放在右边，字蓝色放</a:t>
            </a:r>
            <a:r>
              <a:rPr lang="zh-CN" altLang="en-US"/>
              <a:t>在左边，三行，字号粗细统一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737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5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343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280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15CD0-D162-413E-80E3-1B33BA39FA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7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66" indent="0" algn="ctr">
              <a:buNone/>
              <a:defRPr sz="3000"/>
            </a:lvl2pPr>
            <a:lvl3pPr marL="1371532" indent="0" algn="ctr">
              <a:buNone/>
              <a:defRPr sz="2700"/>
            </a:lvl3pPr>
            <a:lvl4pPr marL="2057297" indent="0" algn="ctr">
              <a:buNone/>
              <a:defRPr sz="2400"/>
            </a:lvl4pPr>
            <a:lvl5pPr marL="2743063" indent="0" algn="ctr">
              <a:buNone/>
              <a:defRPr sz="2400"/>
            </a:lvl5pPr>
            <a:lvl6pPr marL="3428828" indent="0" algn="ctr">
              <a:buNone/>
              <a:defRPr sz="2400"/>
            </a:lvl6pPr>
            <a:lvl7pPr marL="4114595" indent="0" algn="ctr">
              <a:buNone/>
              <a:defRPr sz="2400"/>
            </a:lvl7pPr>
            <a:lvl8pPr marL="4800360" indent="0" algn="ctr">
              <a:buNone/>
              <a:defRPr sz="2400"/>
            </a:lvl8pPr>
            <a:lvl9pPr marL="5486126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85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8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460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626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09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20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14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27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12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996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38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78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186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5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27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E7206-5F7C-49A7-A76C-377A6BB2FC62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106B-C1A8-4A9F-8EC6-562047154D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895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r="512"/>
          <a:stretch/>
        </p:blipFill>
        <p:spPr>
          <a:xfrm>
            <a:off x="0" y="9607971"/>
            <a:ext cx="18288000" cy="6790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8857" b="69765"/>
          <a:stretch/>
        </p:blipFill>
        <p:spPr>
          <a:xfrm>
            <a:off x="8421100" y="9736218"/>
            <a:ext cx="1425081" cy="38006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1" y="543555"/>
            <a:ext cx="2782134" cy="5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1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89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0236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68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4701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89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6" y="2564608"/>
            <a:ext cx="15773400" cy="4279106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6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66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53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29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0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8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5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3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65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948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57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6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630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906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5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547688"/>
            <a:ext cx="15773400" cy="198834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1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66" indent="0">
              <a:buNone/>
              <a:defRPr sz="3000" b="1"/>
            </a:lvl2pPr>
            <a:lvl3pPr marL="1371532" indent="0">
              <a:buNone/>
              <a:defRPr sz="2700" b="1"/>
            </a:lvl3pPr>
            <a:lvl4pPr marL="2057297" indent="0">
              <a:buNone/>
              <a:defRPr sz="2400" b="1"/>
            </a:lvl4pPr>
            <a:lvl5pPr marL="2743063" indent="0">
              <a:buNone/>
              <a:defRPr sz="2400" b="1"/>
            </a:lvl5pPr>
            <a:lvl6pPr marL="3428828" indent="0">
              <a:buNone/>
              <a:defRPr sz="2400" b="1"/>
            </a:lvl6pPr>
            <a:lvl7pPr marL="4114595" indent="0">
              <a:buNone/>
              <a:defRPr sz="2400" b="1"/>
            </a:lvl7pPr>
            <a:lvl8pPr marL="4800360" indent="0">
              <a:buNone/>
              <a:defRPr sz="2400" b="1"/>
            </a:lvl8pPr>
            <a:lvl9pPr marL="5486126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8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86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76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2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5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766" indent="0">
              <a:buNone/>
              <a:defRPr sz="4200"/>
            </a:lvl2pPr>
            <a:lvl3pPr marL="1371532" indent="0">
              <a:buNone/>
              <a:defRPr sz="3600"/>
            </a:lvl3pPr>
            <a:lvl4pPr marL="2057297" indent="0">
              <a:buNone/>
              <a:defRPr sz="3000"/>
            </a:lvl4pPr>
            <a:lvl5pPr marL="2743063" indent="0">
              <a:buNone/>
              <a:defRPr sz="3000"/>
            </a:lvl5pPr>
            <a:lvl6pPr marL="3428828" indent="0">
              <a:buNone/>
              <a:defRPr sz="3000"/>
            </a:lvl6pPr>
            <a:lvl7pPr marL="4114595" indent="0">
              <a:buNone/>
              <a:defRPr sz="3000"/>
            </a:lvl7pPr>
            <a:lvl8pPr marL="4800360" indent="0">
              <a:buNone/>
              <a:defRPr sz="3000"/>
            </a:lvl8pPr>
            <a:lvl9pPr marL="5486126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5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66" indent="0">
              <a:buNone/>
              <a:defRPr sz="2100"/>
            </a:lvl2pPr>
            <a:lvl3pPr marL="1371532" indent="0">
              <a:buNone/>
              <a:defRPr sz="1800"/>
            </a:lvl3pPr>
            <a:lvl4pPr marL="2057297" indent="0">
              <a:buNone/>
              <a:defRPr sz="1500"/>
            </a:lvl4pPr>
            <a:lvl5pPr marL="2743063" indent="0">
              <a:buNone/>
              <a:defRPr sz="1500"/>
            </a:lvl5pPr>
            <a:lvl6pPr marL="3428828" indent="0">
              <a:buNone/>
              <a:defRPr sz="1500"/>
            </a:lvl6pPr>
            <a:lvl7pPr marL="4114595" indent="0">
              <a:buNone/>
              <a:defRPr sz="1500"/>
            </a:lvl7pPr>
            <a:lvl8pPr marL="4800360" indent="0">
              <a:buNone/>
              <a:defRPr sz="1500"/>
            </a:lvl8pPr>
            <a:lvl9pPr marL="5486126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0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532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1371532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4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15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180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946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712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477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243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008" indent="-342883" algn="l" defTabSz="1371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32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97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828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95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360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126" algn="l" defTabSz="137153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7542"/>
            <a:ext cx="1680160" cy="3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8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49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79D50-2295-4269-BB2B-031955C62216}" type="datetimeFigureOut">
              <a:rPr lang="zh-CN" altLang="en-US" smtClean="0"/>
              <a:t>2022/12/19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4C22-FB58-4535-A5C5-5B69FFD0FE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603" y="9588794"/>
            <a:ext cx="1680160" cy="35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r="511"/>
          <a:stretch/>
        </p:blipFill>
        <p:spPr>
          <a:xfrm>
            <a:off x="-20122" y="-6603"/>
            <a:ext cx="18307528" cy="784414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3096" y="2422296"/>
            <a:ext cx="15546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NEXGO K110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3097" y="4745022"/>
            <a:ext cx="555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1.0 Publicada en enero de 2022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873095" y="8403919"/>
            <a:ext cx="16970719" cy="1609091"/>
            <a:chOff x="873095" y="8379942"/>
            <a:chExt cx="16970719" cy="160909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68846" y="8507967"/>
              <a:ext cx="4974968" cy="1060652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873095" y="8379942"/>
              <a:ext cx="10643402" cy="1609091"/>
              <a:chOff x="542076" y="8613411"/>
              <a:chExt cx="10643402" cy="1609091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542078" y="9145284"/>
                <a:ext cx="10643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© </a:t>
                </a:r>
                <a:r>
                  <a:rPr lang="es-ES" altLang="zh-CN" sz="1600" dirty="0">
                    <a:solidFill>
                      <a:srgbClr val="5556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2022 NEXGO | La información contenida en este documento está sujeta a cambios sin previo aviso. Todas las imágenes mostradas son sólo para fines ilustrativos, el producto real y el software pueden variar. NEXGO y el logotipo de NEXGO son marcas comerciales o marcas comerciales registradas de NEXGO en China y/o en otros países. Todas las demás marcas comerciales o nombres de marcas son propiedad de sus respectivos propietarios.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42076" y="8613411"/>
                <a:ext cx="4384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solidFill>
                      <a:srgbClr val="0062B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NEXGOGLOBAL.COM</a:t>
                </a:r>
                <a:endParaRPr lang="zh-CN" altLang="en-US" sz="3200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982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1A3B3F9-CB63-4397-B4D2-91D9A0E96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11E7BF1-C8CB-44D2-8524-D7186CED7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501" y="1285871"/>
            <a:ext cx="4641151" cy="771525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254083" y="964918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Public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24E2A83-48DC-40B9-A4A3-7497F47A8763}"/>
              </a:ext>
            </a:extLst>
          </p:cNvPr>
          <p:cNvGrpSpPr/>
          <p:nvPr/>
        </p:nvGrpSpPr>
        <p:grpSpPr>
          <a:xfrm>
            <a:off x="1590874" y="3943171"/>
            <a:ext cx="8732165" cy="3276590"/>
            <a:chOff x="14660599" y="5086649"/>
            <a:chExt cx="8732165" cy="327659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2B9619E-4875-45A4-96D0-48D461255E63}"/>
                </a:ext>
              </a:extLst>
            </p:cNvPr>
            <p:cNvSpPr txBox="1"/>
            <p:nvPr/>
          </p:nvSpPr>
          <p:spPr>
            <a:xfrm>
              <a:off x="14660599" y="5086649"/>
              <a:ext cx="233942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b="1" dirty="0">
                  <a:solidFill>
                    <a:srgbClr val="0062B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K110</a:t>
              </a:r>
              <a:endPara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E2BC49D-0A70-425F-8E34-7A935FF966D7}"/>
                </a:ext>
              </a:extLst>
            </p:cNvPr>
            <p:cNvSpPr txBox="1"/>
            <p:nvPr/>
          </p:nvSpPr>
          <p:spPr>
            <a:xfrm>
              <a:off x="14660599" y="6054915"/>
              <a:ext cx="8732165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altLang="zh-CN" sz="7200" b="1" dirty="0">
                  <a:solidFill>
                    <a:srgbClr val="0062B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PIN </a:t>
              </a:r>
              <a:r>
                <a:rPr lang="es-ES" altLang="zh-CN" sz="7200" b="1" dirty="0" err="1">
                  <a:solidFill>
                    <a:srgbClr val="0062B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Pad</a:t>
              </a:r>
              <a:r>
                <a:rPr lang="es-ES" altLang="zh-CN" sz="7200" b="1" dirty="0">
                  <a:solidFill>
                    <a:srgbClr val="0062B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</a:p>
            <a:p>
              <a:r>
                <a:rPr lang="es-ES" altLang="zh-CN" sz="7200" b="1" dirty="0">
                  <a:solidFill>
                    <a:srgbClr val="0062B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de Pago Financiero 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ADA0E317-66D3-4136-976B-9A9504DC47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7700" y="9086850"/>
            <a:ext cx="259482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2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D7FA42B9-E74C-4BE8-A969-1401F1993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7"/>
          <a:stretch/>
        </p:blipFill>
        <p:spPr>
          <a:xfrm>
            <a:off x="-7724" y="-73686"/>
            <a:ext cx="18295724" cy="1036068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70841" y="2630514"/>
            <a:ext cx="14851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K110 es un PIN </a:t>
            </a:r>
            <a:r>
              <a:rPr lang="es-ES" altLang="zh-CN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r>
              <a:rPr lang="es-ES" altLang="zh-C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pago financiero que pasó la última PCI 6.X. Su tamaño delgado permite a los usuarios cogerlo con una mano. K110 admite pagos sin contacto, lo que lo hace más conveniente para los usuarios.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0" y="5388351"/>
            <a:ext cx="17781020" cy="1563247"/>
            <a:chOff x="-856594" y="5390901"/>
            <a:chExt cx="17781020" cy="1563247"/>
          </a:xfrm>
        </p:grpSpPr>
        <p:grpSp>
          <p:nvGrpSpPr>
            <p:cNvPr id="5" name="组合 4"/>
            <p:cNvGrpSpPr/>
            <p:nvPr/>
          </p:nvGrpSpPr>
          <p:grpSpPr>
            <a:xfrm>
              <a:off x="-856594" y="5390901"/>
              <a:ext cx="7877264" cy="1563247"/>
              <a:chOff x="-856594" y="5390901"/>
              <a:chExt cx="7877264" cy="1563247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-856594" y="5390901"/>
                <a:ext cx="787726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 </a:t>
                </a:r>
                <a:r>
                  <a:rPr lang="en-US" altLang="zh-CN" sz="6000" dirty="0" err="1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Contacto</a:t>
                </a:r>
                <a:endParaRPr lang="en-US" altLang="zh-CN" sz="60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979012" y="6430928"/>
                <a:ext cx="22060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Conveniente</a:t>
                </a:r>
                <a:endParaRPr lang="en-US" altLang="zh-CN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126434" y="5415265"/>
              <a:ext cx="5404449" cy="1538883"/>
              <a:chOff x="6087912" y="5415265"/>
              <a:chExt cx="5404449" cy="1538883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092361" y="5415265"/>
                <a:ext cx="54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PCI 6.X</a:t>
                </a:r>
                <a:endParaRPr lang="zh-CN" altLang="en-US" sz="60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6087912" y="6430928"/>
                <a:ext cx="54024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altLang="zh-CN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 Último Estándar de Seguridad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11524426" y="5415265"/>
              <a:ext cx="5400000" cy="1538883"/>
              <a:chOff x="12375326" y="5415265"/>
              <a:chExt cx="5400000" cy="1538883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2375326" y="5415265"/>
                <a:ext cx="5400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rgbClr val="BF9D5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PIN Pad</a:t>
                </a:r>
                <a:endParaRPr lang="zh-CN" altLang="en-US" sz="6000" dirty="0">
                  <a:solidFill>
                    <a:srgbClr val="BF9D5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3943447" y="6430928"/>
                <a:ext cx="22637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</a:t>
                </a:r>
                <a:r>
                  <a:rPr lang="en-US" altLang="zh-CN" sz="2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clientes</a:t>
                </a:r>
                <a:endPara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90" y="9376680"/>
            <a:ext cx="2573646" cy="77382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254083" y="964918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Public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6F6B34C7-07C1-4956-A29F-EB2FF22A1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8288000" cy="0"/>
          </a:xfrm>
          <a:prstGeom prst="rect">
            <a:avLst/>
          </a:prstGeom>
          <a:solidFill>
            <a:srgbClr val="F1F2F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856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171A1D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0" lang="zh-CN" altLang="zh-CN" sz="1000" b="0" i="0" u="none" strike="noStrike" cap="none" normalizeH="0" baseline="0">
              <a:ln>
                <a:noFill/>
              </a:ln>
              <a:solidFill>
                <a:srgbClr val="171A1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7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175F9C5-1F16-4FCE-B03D-C52B28C4737F}"/>
              </a:ext>
            </a:extLst>
          </p:cNvPr>
          <p:cNvSpPr txBox="1"/>
          <p:nvPr/>
        </p:nvSpPr>
        <p:spPr>
          <a:xfrm>
            <a:off x="1389415" y="3100939"/>
            <a:ext cx="8314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</a:t>
            </a:r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Disponible</a:t>
            </a: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K110 admite el pago sin contacto/</a:t>
            </a:r>
            <a:r>
              <a:rPr lang="es-E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NFC</a:t>
            </a:r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 que lo hace más conveniente para los usuarios.</a:t>
            </a:r>
          </a:p>
        </p:txBody>
      </p:sp>
      <p:sp>
        <p:nvSpPr>
          <p:cNvPr id="10" name="矩形 9"/>
          <p:cNvSpPr/>
          <p:nvPr/>
        </p:nvSpPr>
        <p:spPr>
          <a:xfrm>
            <a:off x="1254083" y="964918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Public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44" y="-257030"/>
            <a:ext cx="7715655" cy="99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2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/>
          <a:stretch/>
        </p:blipFill>
        <p:spPr>
          <a:xfrm>
            <a:off x="-16933" y="0"/>
            <a:ext cx="8841594" cy="10287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44000" y="3562375"/>
            <a:ext cx="921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Aprobado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PCI 6.X</a:t>
            </a:r>
          </a:p>
          <a:p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K110 ha pasado la certificación de PCI 6.X, representa los últimos estándares de seguridad de la industria de tarjetas de pago (PCI).</a:t>
            </a:r>
          </a:p>
        </p:txBody>
      </p:sp>
      <p:sp>
        <p:nvSpPr>
          <p:cNvPr id="8" name="矩形 7"/>
          <p:cNvSpPr/>
          <p:nvPr/>
        </p:nvSpPr>
        <p:spPr>
          <a:xfrm>
            <a:off x="1254083" y="964918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70965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hbimg.huabanimg.com/b653a3c37430f2670edf7e86f2411f895a9cbbfb2a47a-3Gl7v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9" t="428" r="10419" b="31881"/>
          <a:stretch/>
        </p:blipFill>
        <p:spPr bwMode="auto">
          <a:xfrm rot="10800000">
            <a:off x="8199120" y="-2"/>
            <a:ext cx="10088880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849C0BA-6D4C-4565-A446-B71269E33466}"/>
              </a:ext>
            </a:extLst>
          </p:cNvPr>
          <p:cNvSpPr txBox="1"/>
          <p:nvPr/>
        </p:nvSpPr>
        <p:spPr>
          <a:xfrm>
            <a:off x="557350" y="3378089"/>
            <a:ext cx="7724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Delgado para </a:t>
            </a:r>
          </a:p>
          <a:p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zh-CN" sz="7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7200" dirty="0" err="1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n-US" altLang="zh-CN" sz="7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zh-CN" sz="2400" dirty="0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diseño compacto de K110 puede satisfacer plenamente los requisitos de portabilidad de los usuarios con el tamaño de 148 x 75 x 20 </a:t>
            </a:r>
            <a:r>
              <a:rPr lang="es-ES" altLang="zh-CN" sz="2400" dirty="0" err="1">
                <a:solidFill>
                  <a:srgbClr val="55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  <a:endParaRPr lang="es-ES" altLang="zh-CN" sz="2400" dirty="0">
              <a:solidFill>
                <a:srgbClr val="555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26">
            <a:off x="11399726" y="511291"/>
            <a:ext cx="7371392" cy="874903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26">
            <a:off x="8198475" y="480628"/>
            <a:ext cx="7953356" cy="93065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7700" y="9086850"/>
            <a:ext cx="2594820" cy="12573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54083" y="964918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198608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610160" y="1069693"/>
            <a:ext cx="654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76388"/>
            <a:r>
              <a:rPr lang="en-US" altLang="zh-CN" sz="4800">
                <a:solidFill>
                  <a:srgbClr val="0062B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K110</a:t>
            </a:r>
            <a:endParaRPr lang="zh-CN" altLang="en-US" sz="30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55510"/>
              </p:ext>
            </p:extLst>
          </p:nvPr>
        </p:nvGraphicFramePr>
        <p:xfrm>
          <a:off x="1610160" y="2567833"/>
          <a:ext cx="14580000" cy="5335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7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System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NEXGO OS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 Readers</a:t>
                      </a: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Contactless Cards : 13.56MHz, ISO14443, Type-A/B. EMV, QPBOC Approved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148mm L x 75mm W x 20mm H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91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Processor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Cortex-M4+M0 120MHz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Environmental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Operating Temperature : 0°C to 50°C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Storage Temperature : -20°C to 70°C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Relative Humidity : 5% to 95%(Non-Condensing)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8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Memory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4MB FLASH+256KB RAM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Peripheral Ports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RJ45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50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Display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2.4” 320 x 240  TFT LCD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Communication</a:t>
                      </a:r>
                      <a:endParaRPr lang="zh-CN" altLang="en-US" sz="2100" b="1" kern="1200" dirty="0">
                        <a:solidFill>
                          <a:srgbClr val="0062B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RS232</a:t>
                      </a:r>
                      <a:endParaRPr lang="zh-CN" altLang="en-US" sz="180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MTTF</a:t>
                      </a:r>
                    </a:p>
                    <a:p>
                      <a:r>
                        <a:rPr lang="zh-CN" altLang="en-US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＞ </a:t>
                      </a: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50000 Hours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Function Keys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Numeric Keys</a:t>
                      </a: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371600" rtl="0" eaLnBrk="1" latinLnBrk="0" hangingPunct="1"/>
                      <a:r>
                        <a:rPr lang="en-US" altLang="zh-CN" sz="2100" b="1" kern="1200" dirty="0">
                          <a:solidFill>
                            <a:srgbClr val="0062B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</a:t>
                      </a:r>
                    </a:p>
                    <a:p>
                      <a:pPr marL="0" algn="l" defTabSz="1371600" rtl="0" eaLnBrk="1" latinLnBrk="0" hangingPunct="1"/>
                      <a:r>
                        <a:rPr lang="en-US" altLang="zh-CN" sz="1800" b="0" i="0" u="none" strike="noStrike" kern="1200" baseline="0" dirty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PCI 6.</a:t>
                      </a:r>
                      <a:r>
                        <a:rPr lang="en-US" altLang="zh-CN" sz="1800" b="0" i="0" u="none" strike="noStrike" kern="1200" baseline="0">
                          <a:solidFill>
                            <a:srgbClr val="55565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x Approved</a:t>
                      </a:r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1800" b="0" i="0" u="none" strike="noStrike" kern="1200" baseline="0" dirty="0">
                        <a:solidFill>
                          <a:srgbClr val="55565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254083" y="9649189"/>
            <a:ext cx="673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291160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" r="511"/>
          <a:stretch/>
        </p:blipFill>
        <p:spPr>
          <a:xfrm>
            <a:off x="-20122" y="336"/>
            <a:ext cx="18307528" cy="775496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73096" y="2422296"/>
            <a:ext cx="1554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¡Muchas Gracias</a:t>
            </a:r>
            <a:r>
              <a:rPr lang="en-US" altLang="zh-CN" sz="7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!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8846" y="8416189"/>
            <a:ext cx="4974968" cy="106065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2077" y="9702504"/>
            <a:ext cx="61161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2022 NEXGO </a:t>
            </a:r>
            <a:endParaRPr lang="zh-CN" altLang="en-US" sz="15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970" y="9170631"/>
            <a:ext cx="446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62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NEXGOGLOBAL.COM</a:t>
            </a:r>
            <a:endParaRPr lang="zh-CN" altLang="en-US" sz="3200" dirty="0">
              <a:solidFill>
                <a:srgbClr val="0062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644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自定义</PresentationFormat>
  <Paragraphs>69</Paragraphs>
  <Slides>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Arimo</vt:lpstr>
      <vt:lpstr>微软雅黑</vt:lpstr>
      <vt:lpstr>Arial</vt:lpstr>
      <vt:lpstr>Calibri</vt:lpstr>
      <vt:lpstr>Calibri Light</vt:lpstr>
      <vt:lpstr>自定义设计方案</vt:lpstr>
      <vt:lpstr>Office 主题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Global Marketing</dc:creator>
  <cp:lastModifiedBy>Li Sisi</cp:lastModifiedBy>
  <cp:revision>1432</cp:revision>
  <cp:lastPrinted>2017-04-14T00:32:32Z</cp:lastPrinted>
  <dcterms:created xsi:type="dcterms:W3CDTF">2017-03-24T05:49:03Z</dcterms:created>
  <dcterms:modified xsi:type="dcterms:W3CDTF">2022-12-19T01:48:46Z</dcterms:modified>
</cp:coreProperties>
</file>