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8" r:id="rId2"/>
    <p:sldMasterId id="2147483710" r:id="rId3"/>
  </p:sldMasterIdLst>
  <p:notesMasterIdLst>
    <p:notesMasterId r:id="rId18"/>
  </p:notesMasterIdLst>
  <p:handoutMasterIdLst>
    <p:handoutMasterId r:id="rId19"/>
  </p:handoutMasterIdLst>
  <p:sldIdLst>
    <p:sldId id="256" r:id="rId4"/>
    <p:sldId id="413" r:id="rId5"/>
    <p:sldId id="412" r:id="rId6"/>
    <p:sldId id="433" r:id="rId7"/>
    <p:sldId id="434" r:id="rId8"/>
    <p:sldId id="432" r:id="rId9"/>
    <p:sldId id="437" r:id="rId10"/>
    <p:sldId id="429" r:id="rId11"/>
    <p:sldId id="438" r:id="rId12"/>
    <p:sldId id="420" r:id="rId13"/>
    <p:sldId id="435" r:id="rId14"/>
    <p:sldId id="431" r:id="rId15"/>
    <p:sldId id="436" r:id="rId16"/>
    <p:sldId id="392" r:id="rId17"/>
  </p:sldIdLst>
  <p:sldSz cx="18288000" cy="10287000"/>
  <p:notesSz cx="6799263" cy="9929813"/>
  <p:defaultTextStyle>
    <a:defPPr>
      <a:defRPr lang="zh-CN"/>
    </a:defPPr>
    <a:lvl1pPr marL="0" algn="l" defTabSz="1371532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766" algn="l" defTabSz="1371532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532" algn="l" defTabSz="1371532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297" algn="l" defTabSz="1371532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063" algn="l" defTabSz="1371532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8828" algn="l" defTabSz="1371532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595" algn="l" defTabSz="1371532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360" algn="l" defTabSz="1371532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126" algn="l" defTabSz="1371532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1BB"/>
    <a:srgbClr val="55565A"/>
    <a:srgbClr val="0062B1"/>
    <a:srgbClr val="BF9D5A"/>
    <a:srgbClr val="00B3C4"/>
    <a:srgbClr val="0072B4"/>
    <a:srgbClr val="0082B8"/>
    <a:srgbClr val="00A1BF"/>
    <a:srgbClr val="0075B5"/>
    <a:srgbClr val="0088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85" autoAdjust="0"/>
    <p:restoredTop sz="95383" autoAdjust="0"/>
  </p:normalViewPr>
  <p:slideViewPr>
    <p:cSldViewPr snapToGrid="0">
      <p:cViewPr varScale="1">
        <p:scale>
          <a:sx n="51" d="100"/>
          <a:sy n="51" d="100"/>
        </p:scale>
        <p:origin x="35" y="115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661D56-FBDD-418E-A1A3-68C5CA3B5B15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FAE823-5214-40B2-9A39-30F154FF58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37920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66FB4F-33D9-4EE3-A4BC-E055B9128329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40363" cy="39100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C15CD0-D162-413E-80E3-1B33BA39FA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9432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5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766" algn="l" defTabSz="13715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532" algn="l" defTabSz="13715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297" algn="l" defTabSz="13715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063" algn="l" defTabSz="13715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8828" algn="l" defTabSz="13715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595" algn="l" defTabSz="13715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360" algn="l" defTabSz="13715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126" algn="l" defTabSz="13715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版本号已更新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15CD0-D162-413E-80E3-1B33BA39FA4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914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15CD0-D162-413E-80E3-1B33BA39FA4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513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15CD0-D162-413E-80E3-1B33BA39FA4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1874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15CD0-D162-413E-80E3-1B33BA39FA4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538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已更新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15CD0-D162-413E-80E3-1B33BA39FA4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2562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8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766" indent="0" algn="ctr">
              <a:buNone/>
              <a:defRPr sz="3000"/>
            </a:lvl2pPr>
            <a:lvl3pPr marL="1371532" indent="0" algn="ctr">
              <a:buNone/>
              <a:defRPr sz="2700"/>
            </a:lvl3pPr>
            <a:lvl4pPr marL="2057297" indent="0" algn="ctr">
              <a:buNone/>
              <a:defRPr sz="2400"/>
            </a:lvl4pPr>
            <a:lvl5pPr marL="2743063" indent="0" algn="ctr">
              <a:buNone/>
              <a:defRPr sz="2400"/>
            </a:lvl5pPr>
            <a:lvl6pPr marL="3428828" indent="0" algn="ctr">
              <a:buNone/>
              <a:defRPr sz="2400"/>
            </a:lvl6pPr>
            <a:lvl7pPr marL="4114595" indent="0" algn="ctr">
              <a:buNone/>
              <a:defRPr sz="2400"/>
            </a:lvl7pPr>
            <a:lvl8pPr marL="4800360" indent="0" algn="ctr">
              <a:buNone/>
              <a:defRPr sz="2400"/>
            </a:lvl8pPr>
            <a:lvl9pPr marL="5486126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79D50-2295-4269-BB2B-031955C6221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F4C22-FB58-4535-A5C5-5B69FFD0FE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851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79D50-2295-4269-BB2B-031955C6221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F4C22-FB58-4535-A5C5-5B69FFD0FE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2844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79D50-2295-4269-BB2B-031955C6221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F4C22-FB58-4535-A5C5-5B69FFD0FE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7460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6269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7206-5F7C-49A7-A76C-377A6BB2FC62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C106B-C1A8-4A9F-8EC6-562047154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0967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7206-5F7C-49A7-A76C-377A6BB2FC62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C106B-C1A8-4A9F-8EC6-562047154D0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" r="512"/>
          <a:stretch/>
        </p:blipFill>
        <p:spPr>
          <a:xfrm>
            <a:off x="0" y="9607971"/>
            <a:ext cx="18288000" cy="67902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 r="511"/>
          <a:stretch/>
        </p:blipFill>
        <p:spPr>
          <a:xfrm>
            <a:off x="-1" y="543555"/>
            <a:ext cx="2782134" cy="5656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8857" b="69765"/>
          <a:stretch/>
        </p:blipFill>
        <p:spPr>
          <a:xfrm>
            <a:off x="8421100" y="9736218"/>
            <a:ext cx="1425081" cy="38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820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7206-5F7C-49A7-A76C-377A6BB2FC62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C106B-C1A8-4A9F-8EC6-562047154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1480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7206-5F7C-49A7-A76C-377A6BB2FC62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C106B-C1A8-4A9F-8EC6-562047154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92710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7206-5F7C-49A7-A76C-377A6BB2FC62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C106B-C1A8-4A9F-8EC6-562047154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127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7206-5F7C-49A7-A76C-377A6BB2FC62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C106B-C1A8-4A9F-8EC6-562047154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9962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7206-5F7C-49A7-A76C-377A6BB2FC62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C106B-C1A8-4A9F-8EC6-562047154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388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79D50-2295-4269-BB2B-031955C6221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F4C22-FB58-4535-A5C5-5B69FFD0FE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47803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7206-5F7C-49A7-A76C-377A6BB2FC62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C106B-C1A8-4A9F-8EC6-562047154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1867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7206-5F7C-49A7-A76C-377A6BB2FC62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C106B-C1A8-4A9F-8EC6-562047154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5537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7206-5F7C-49A7-A76C-377A6BB2FC62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C106B-C1A8-4A9F-8EC6-562047154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71274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7206-5F7C-49A7-A76C-377A6BB2FC62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C106B-C1A8-4A9F-8EC6-562047154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8958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" r="512"/>
          <a:stretch/>
        </p:blipFill>
        <p:spPr>
          <a:xfrm>
            <a:off x="0" y="9607971"/>
            <a:ext cx="18288000" cy="67902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8857" b="69765"/>
          <a:stretch/>
        </p:blipFill>
        <p:spPr>
          <a:xfrm>
            <a:off x="8421100" y="9736218"/>
            <a:ext cx="1425081" cy="38006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 r="511"/>
          <a:stretch/>
        </p:blipFill>
        <p:spPr>
          <a:xfrm>
            <a:off x="-1" y="543555"/>
            <a:ext cx="2782134" cy="56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8188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79D50-2295-4269-BB2B-031955C6221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F4C22-FB58-4535-A5C5-5B69FFD0FE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78940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79D50-2295-4269-BB2B-031955C6221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F4C22-FB58-4535-A5C5-5B69FFD0FE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30236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79D50-2295-4269-BB2B-031955C6221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F4C22-FB58-4535-A5C5-5B69FFD0FE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683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79D50-2295-4269-BB2B-031955C6221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F4C22-FB58-4535-A5C5-5B69FFD0FE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4701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79D50-2295-4269-BB2B-031955C6221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F4C22-FB58-4535-A5C5-5B69FFD0FE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6892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6" y="2564608"/>
            <a:ext cx="15773400" cy="4279106"/>
          </a:xfrm>
        </p:spPr>
        <p:txBody>
          <a:bodyPr anchor="b"/>
          <a:lstStyle>
            <a:lvl1pPr>
              <a:defRPr sz="8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6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766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532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29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0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82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59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36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12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79D50-2295-4269-BB2B-031955C6221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F4C22-FB58-4535-A5C5-5B69FFD0FE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652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79D50-2295-4269-BB2B-031955C6221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F4C22-FB58-4535-A5C5-5B69FFD0FE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99485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79D50-2295-4269-BB2B-031955C6221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F4C22-FB58-4535-A5C5-5B69FFD0FE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577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79D50-2295-4269-BB2B-031955C6221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F4C22-FB58-4535-A5C5-5B69FFD0FE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067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79D50-2295-4269-BB2B-031955C6221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F4C22-FB58-4535-A5C5-5B69FFD0FE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26308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79D50-2295-4269-BB2B-031955C6221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F4C22-FB58-4535-A5C5-5B69FFD0FE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9065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79D50-2295-4269-BB2B-031955C6221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F4C22-FB58-4535-A5C5-5B69FFD0FE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959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79D50-2295-4269-BB2B-031955C6221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F4C22-FB58-4535-A5C5-5B69FFD0FE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0731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66" indent="0">
              <a:buNone/>
              <a:defRPr sz="3000" b="1"/>
            </a:lvl2pPr>
            <a:lvl3pPr marL="1371532" indent="0">
              <a:buNone/>
              <a:defRPr sz="2700" b="1"/>
            </a:lvl3pPr>
            <a:lvl4pPr marL="2057297" indent="0">
              <a:buNone/>
              <a:defRPr sz="2400" b="1"/>
            </a:lvl4pPr>
            <a:lvl5pPr marL="2743063" indent="0">
              <a:buNone/>
              <a:defRPr sz="2400" b="1"/>
            </a:lvl5pPr>
            <a:lvl6pPr marL="3428828" indent="0">
              <a:buNone/>
              <a:defRPr sz="2400" b="1"/>
            </a:lvl6pPr>
            <a:lvl7pPr marL="4114595" indent="0">
              <a:buNone/>
              <a:defRPr sz="2400" b="1"/>
            </a:lvl7pPr>
            <a:lvl8pPr marL="4800360" indent="0">
              <a:buNone/>
              <a:defRPr sz="2400" b="1"/>
            </a:lvl8pPr>
            <a:lvl9pPr marL="5486126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1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66" indent="0">
              <a:buNone/>
              <a:defRPr sz="3000" b="1"/>
            </a:lvl2pPr>
            <a:lvl3pPr marL="1371532" indent="0">
              <a:buNone/>
              <a:defRPr sz="2700" b="1"/>
            </a:lvl3pPr>
            <a:lvl4pPr marL="2057297" indent="0">
              <a:buNone/>
              <a:defRPr sz="2400" b="1"/>
            </a:lvl4pPr>
            <a:lvl5pPr marL="2743063" indent="0">
              <a:buNone/>
              <a:defRPr sz="2400" b="1"/>
            </a:lvl5pPr>
            <a:lvl6pPr marL="3428828" indent="0">
              <a:buNone/>
              <a:defRPr sz="2400" b="1"/>
            </a:lvl6pPr>
            <a:lvl7pPr marL="4114595" indent="0">
              <a:buNone/>
              <a:defRPr sz="2400" b="1"/>
            </a:lvl7pPr>
            <a:lvl8pPr marL="4800360" indent="0">
              <a:buNone/>
              <a:defRPr sz="2400" b="1"/>
            </a:lvl8pPr>
            <a:lvl9pPr marL="5486126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79D50-2295-4269-BB2B-031955C6221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F4C22-FB58-4535-A5C5-5B69FFD0FE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5080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79D50-2295-4269-BB2B-031955C6221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F4C22-FB58-4535-A5C5-5B69FFD0FE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869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79D50-2295-4269-BB2B-031955C6221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F4C22-FB58-4535-A5C5-5B69FFD0FE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763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5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5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766" indent="0">
              <a:buNone/>
              <a:defRPr sz="2100"/>
            </a:lvl2pPr>
            <a:lvl3pPr marL="1371532" indent="0">
              <a:buNone/>
              <a:defRPr sz="1800"/>
            </a:lvl3pPr>
            <a:lvl4pPr marL="2057297" indent="0">
              <a:buNone/>
              <a:defRPr sz="1500"/>
            </a:lvl4pPr>
            <a:lvl5pPr marL="2743063" indent="0">
              <a:buNone/>
              <a:defRPr sz="1500"/>
            </a:lvl5pPr>
            <a:lvl6pPr marL="3428828" indent="0">
              <a:buNone/>
              <a:defRPr sz="1500"/>
            </a:lvl6pPr>
            <a:lvl7pPr marL="4114595" indent="0">
              <a:buNone/>
              <a:defRPr sz="1500"/>
            </a:lvl7pPr>
            <a:lvl8pPr marL="4800360" indent="0">
              <a:buNone/>
              <a:defRPr sz="1500"/>
            </a:lvl8pPr>
            <a:lvl9pPr marL="5486126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79D50-2295-4269-BB2B-031955C6221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F4C22-FB58-4535-A5C5-5B69FFD0FE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29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5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766" indent="0">
              <a:buNone/>
              <a:defRPr sz="4200"/>
            </a:lvl2pPr>
            <a:lvl3pPr marL="1371532" indent="0">
              <a:buNone/>
              <a:defRPr sz="3600"/>
            </a:lvl3pPr>
            <a:lvl4pPr marL="2057297" indent="0">
              <a:buNone/>
              <a:defRPr sz="3000"/>
            </a:lvl4pPr>
            <a:lvl5pPr marL="2743063" indent="0">
              <a:buNone/>
              <a:defRPr sz="3000"/>
            </a:lvl5pPr>
            <a:lvl6pPr marL="3428828" indent="0">
              <a:buNone/>
              <a:defRPr sz="3000"/>
            </a:lvl6pPr>
            <a:lvl7pPr marL="4114595" indent="0">
              <a:buNone/>
              <a:defRPr sz="3000"/>
            </a:lvl7pPr>
            <a:lvl8pPr marL="4800360" indent="0">
              <a:buNone/>
              <a:defRPr sz="3000"/>
            </a:lvl8pPr>
            <a:lvl9pPr marL="5486126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5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766" indent="0">
              <a:buNone/>
              <a:defRPr sz="2100"/>
            </a:lvl2pPr>
            <a:lvl3pPr marL="1371532" indent="0">
              <a:buNone/>
              <a:defRPr sz="1800"/>
            </a:lvl3pPr>
            <a:lvl4pPr marL="2057297" indent="0">
              <a:buNone/>
              <a:defRPr sz="1500"/>
            </a:lvl4pPr>
            <a:lvl5pPr marL="2743063" indent="0">
              <a:buNone/>
              <a:defRPr sz="1500"/>
            </a:lvl5pPr>
            <a:lvl6pPr marL="3428828" indent="0">
              <a:buNone/>
              <a:defRPr sz="1500"/>
            </a:lvl6pPr>
            <a:lvl7pPr marL="4114595" indent="0">
              <a:buNone/>
              <a:defRPr sz="1500"/>
            </a:lvl7pPr>
            <a:lvl8pPr marL="4800360" indent="0">
              <a:buNone/>
              <a:defRPr sz="1500"/>
            </a:lvl8pPr>
            <a:lvl9pPr marL="5486126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79D50-2295-4269-BB2B-031955C6221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F4C22-FB58-4535-A5C5-5B69FFD0FE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4606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79D50-2295-4269-BB2B-031955C6221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F4C22-FB58-4535-A5C5-5B69FFD0FE4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8603" y="9588794"/>
            <a:ext cx="1680160" cy="35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21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1371532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3" indent="-342883" algn="l" defTabSz="1371532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48" indent="-342883" algn="l" defTabSz="13715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15" indent="-342883" algn="l" defTabSz="13715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180" indent="-342883" algn="l" defTabSz="13715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5946" indent="-342883" algn="l" defTabSz="13715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712" indent="-342883" algn="l" defTabSz="13715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477" indent="-342883" algn="l" defTabSz="13715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243" indent="-342883" algn="l" defTabSz="13715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008" indent="-342883" algn="l" defTabSz="13715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53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algn="l" defTabSz="137153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32" algn="l" defTabSz="137153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297" algn="l" defTabSz="137153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3" algn="l" defTabSz="137153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828" algn="l" defTabSz="137153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595" algn="l" defTabSz="137153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360" algn="l" defTabSz="137153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126" algn="l" defTabSz="137153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79D50-2295-4269-BB2B-031955C6221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F4C22-FB58-4535-A5C5-5B69FFD0FE4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8603" y="9587542"/>
            <a:ext cx="1680160" cy="36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85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649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79D50-2295-4269-BB2B-031955C6221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F4C22-FB58-4535-A5C5-5B69FFD0FE4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8603" y="9588794"/>
            <a:ext cx="1680160" cy="35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341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 r="511"/>
          <a:stretch/>
        </p:blipFill>
        <p:spPr>
          <a:xfrm>
            <a:off x="-20122" y="-6603"/>
            <a:ext cx="18307528" cy="784414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73096" y="2422296"/>
            <a:ext cx="15546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NEXGO K300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73097" y="4745022"/>
            <a:ext cx="5559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zh-CN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Versión 3.1 Publicada en julio de 2022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873096" y="8403919"/>
            <a:ext cx="16970718" cy="1485980"/>
            <a:chOff x="873096" y="8379942"/>
            <a:chExt cx="16970718" cy="148598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68846" y="8507967"/>
              <a:ext cx="4974968" cy="1060652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>
              <a:off x="873096" y="8379942"/>
              <a:ext cx="11136025" cy="1485980"/>
              <a:chOff x="542077" y="8613411"/>
              <a:chExt cx="11136025" cy="1485980"/>
            </a:xfrm>
          </p:grpSpPr>
          <p:sp>
            <p:nvSpPr>
              <p:cNvPr id="14" name="文本框 13"/>
              <p:cNvSpPr txBox="1"/>
              <p:nvPr/>
            </p:nvSpPr>
            <p:spPr>
              <a:xfrm>
                <a:off x="542078" y="9145284"/>
                <a:ext cx="1113602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55565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© </a:t>
                </a:r>
                <a:r>
                  <a:rPr lang="es-ES" altLang="zh-CN" sz="1400" dirty="0">
                    <a:solidFill>
                      <a:srgbClr val="55565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2022 NEXGO | La información contenida en este documento está sujeta a cambios sin previo aviso. Todas las imágenes mostradas son sólo para fines ilustrativos, el producto real y el software pueden variar. NEXGO y el logotipo de NEXGO son marcas comerciales o marcas comerciales registradas de NEXGO en China y/o en otros países. Todas las demás marcas comerciales o nombres de marcas son propiedad de sus respectivos propietarios.</a:t>
                </a:r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542077" y="8613411"/>
                <a:ext cx="400696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dirty="0">
                    <a:solidFill>
                      <a:srgbClr val="0062B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NEXGO.CN</a:t>
                </a:r>
                <a:endParaRPr lang="zh-CN" altLang="en-US" sz="3200" dirty="0">
                  <a:solidFill>
                    <a:srgbClr val="0062B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1770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47085" y="1782110"/>
            <a:ext cx="125938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err="1">
                <a:solidFill>
                  <a:srgbClr val="006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Métodos</a:t>
            </a:r>
            <a:r>
              <a:rPr lang="en-US" altLang="zh-CN" sz="7200" dirty="0">
                <a:solidFill>
                  <a:srgbClr val="006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Pago</a:t>
            </a:r>
          </a:p>
          <a:p>
            <a:pPr algn="ctr"/>
            <a:endParaRPr lang="en-US" altLang="zh-CN" sz="2400" dirty="0">
              <a:solidFill>
                <a:srgbClr val="5556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altLang="zh-CN" sz="2400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K300 acepta pagos de tarjetas de banda magnética, tarjetas IC y sin contacto/</a:t>
            </a:r>
            <a:r>
              <a:rPr lang="es-ES" altLang="zh-CN" sz="2400" dirty="0" err="1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NFC</a:t>
            </a:r>
            <a:r>
              <a:rPr lang="es-ES" altLang="zh-CN" sz="2400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757707" y="7190034"/>
            <a:ext cx="3149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zh-CN" sz="1800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Tarjetas de Banda Magnética</a:t>
            </a:r>
            <a:endParaRPr lang="zh-CN" altLang="en-US" sz="1800" dirty="0">
              <a:solidFill>
                <a:srgbClr val="5556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569146" y="7190034"/>
            <a:ext cx="3149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Tarjetas</a:t>
            </a:r>
            <a:r>
              <a:rPr lang="en-US" altLang="zh-CN" sz="1800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2380585" y="7190034"/>
            <a:ext cx="3149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 </a:t>
            </a:r>
            <a:r>
              <a:rPr lang="en-US" altLang="zh-CN" sz="1800" dirty="0" err="1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Contacto</a:t>
            </a:r>
            <a:r>
              <a:rPr lang="en-US" altLang="zh-CN" sz="1800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/NFC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644" y="4458064"/>
            <a:ext cx="3809833" cy="254265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388561" y="4382014"/>
            <a:ext cx="3888000" cy="2694751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8242" y="4458064"/>
            <a:ext cx="3814394" cy="2542649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2011439" y="4382014"/>
            <a:ext cx="3888000" cy="2694751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82" y="4458064"/>
            <a:ext cx="3809835" cy="254265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7200000" y="4382014"/>
            <a:ext cx="3888000" cy="2694751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922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10587475" y="4661550"/>
            <a:ext cx="2675964" cy="1317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13368933" y="4661550"/>
            <a:ext cx="2675964" cy="1317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831638" y="3683840"/>
            <a:ext cx="16624724" cy="2919321"/>
            <a:chOff x="831638" y="3060038"/>
            <a:chExt cx="16624724" cy="2919321"/>
          </a:xfrm>
        </p:grpSpPr>
        <p:grpSp>
          <p:nvGrpSpPr>
            <p:cNvPr id="35" name="组合 34"/>
            <p:cNvGrpSpPr/>
            <p:nvPr/>
          </p:nvGrpSpPr>
          <p:grpSpPr>
            <a:xfrm>
              <a:off x="2243104" y="3060038"/>
              <a:ext cx="13801793" cy="1317811"/>
              <a:chOff x="2243104" y="3060038"/>
              <a:chExt cx="13801793" cy="1317811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2243104" y="3060038"/>
                <a:ext cx="2675964" cy="13178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5024561" y="3060038"/>
                <a:ext cx="2675964" cy="13178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矩形 4"/>
              <p:cNvSpPr/>
              <p:nvPr/>
            </p:nvSpPr>
            <p:spPr>
              <a:xfrm>
                <a:off x="7806018" y="3060038"/>
                <a:ext cx="2675964" cy="13178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10587475" y="3060038"/>
                <a:ext cx="2675964" cy="13178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13368933" y="3060038"/>
                <a:ext cx="2675964" cy="13178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1157" y="3391743"/>
                <a:ext cx="2159859" cy="654401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64071" y="3462992"/>
                <a:ext cx="2159859" cy="511903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95" t="-1" r="4664" b="14051"/>
              <a:stretch/>
            </p:blipFill>
            <p:spPr>
              <a:xfrm>
                <a:off x="10767689" y="3464355"/>
                <a:ext cx="2315537" cy="509176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666071" y="3463814"/>
                <a:ext cx="2081689" cy="510258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08801" y="3394943"/>
                <a:ext cx="907484" cy="648000"/>
              </a:xfrm>
              <a:prstGeom prst="rect">
                <a:avLst/>
              </a:prstGeom>
            </p:spPr>
          </p:pic>
        </p:grpSp>
        <p:grpSp>
          <p:nvGrpSpPr>
            <p:cNvPr id="34" name="组合 33"/>
            <p:cNvGrpSpPr/>
            <p:nvPr/>
          </p:nvGrpSpPr>
          <p:grpSpPr>
            <a:xfrm>
              <a:off x="831638" y="4661548"/>
              <a:ext cx="16624724" cy="1317811"/>
              <a:chOff x="2243104" y="4661548"/>
              <a:chExt cx="16624724" cy="1317811"/>
            </a:xfrm>
          </p:grpSpPr>
          <p:grpSp>
            <p:nvGrpSpPr>
              <p:cNvPr id="21" name="组合 20"/>
              <p:cNvGrpSpPr/>
              <p:nvPr/>
            </p:nvGrpSpPr>
            <p:grpSpPr>
              <a:xfrm>
                <a:off x="2243104" y="4661548"/>
                <a:ext cx="2675964" cy="1317811"/>
                <a:chOff x="2243104" y="4661550"/>
                <a:chExt cx="2675964" cy="1317811"/>
              </a:xfrm>
            </p:grpSpPr>
            <p:sp>
              <p:nvSpPr>
                <p:cNvPr id="8" name="矩形 7"/>
                <p:cNvSpPr/>
                <p:nvPr/>
              </p:nvSpPr>
              <p:spPr>
                <a:xfrm>
                  <a:off x="2243104" y="4661550"/>
                  <a:ext cx="2675964" cy="13178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18" name="图片 17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-1" r="47197" b="-3877"/>
                <a:stretch/>
              </p:blipFill>
              <p:spPr>
                <a:xfrm>
                  <a:off x="2749225" y="5054049"/>
                  <a:ext cx="1663723" cy="532813"/>
                </a:xfrm>
                <a:prstGeom prst="rect">
                  <a:avLst/>
                </a:prstGeom>
              </p:spPr>
            </p:pic>
          </p:grpSp>
          <p:grpSp>
            <p:nvGrpSpPr>
              <p:cNvPr id="30" name="组合 29"/>
              <p:cNvGrpSpPr/>
              <p:nvPr/>
            </p:nvGrpSpPr>
            <p:grpSpPr>
              <a:xfrm>
                <a:off x="5032856" y="4661548"/>
                <a:ext cx="2675964" cy="1317811"/>
                <a:chOff x="5024561" y="4661550"/>
                <a:chExt cx="2675964" cy="1317811"/>
              </a:xfrm>
            </p:grpSpPr>
            <p:sp>
              <p:nvSpPr>
                <p:cNvPr id="9" name="矩形 8"/>
                <p:cNvSpPr/>
                <p:nvPr/>
              </p:nvSpPr>
              <p:spPr>
                <a:xfrm>
                  <a:off x="5024561" y="4661550"/>
                  <a:ext cx="2675964" cy="13178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19" name="图片 18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03562" y="4965632"/>
                  <a:ext cx="1917963" cy="709646"/>
                </a:xfrm>
                <a:prstGeom prst="rect">
                  <a:avLst/>
                </a:prstGeom>
              </p:spPr>
            </p:pic>
          </p:grpSp>
          <p:grpSp>
            <p:nvGrpSpPr>
              <p:cNvPr id="31" name="组合 30"/>
              <p:cNvGrpSpPr/>
              <p:nvPr/>
            </p:nvGrpSpPr>
            <p:grpSpPr>
              <a:xfrm>
                <a:off x="7822608" y="4661548"/>
                <a:ext cx="2675964" cy="1317811"/>
                <a:chOff x="7806018" y="4661550"/>
                <a:chExt cx="2675964" cy="1317811"/>
              </a:xfrm>
            </p:grpSpPr>
            <p:sp>
              <p:nvSpPr>
                <p:cNvPr id="10" name="矩形 9"/>
                <p:cNvSpPr/>
                <p:nvPr/>
              </p:nvSpPr>
              <p:spPr>
                <a:xfrm>
                  <a:off x="7806018" y="4661550"/>
                  <a:ext cx="2675964" cy="13178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20" name="图片 19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94000" y="4870455"/>
                  <a:ext cx="900000" cy="900000"/>
                </a:xfrm>
                <a:prstGeom prst="rect">
                  <a:avLst/>
                </a:prstGeom>
              </p:spPr>
            </p:pic>
          </p:grpSp>
          <p:grpSp>
            <p:nvGrpSpPr>
              <p:cNvPr id="33" name="组合 32"/>
              <p:cNvGrpSpPr/>
              <p:nvPr/>
            </p:nvGrpSpPr>
            <p:grpSpPr>
              <a:xfrm>
                <a:off x="13402112" y="4661548"/>
                <a:ext cx="2675964" cy="1317811"/>
                <a:chOff x="13368933" y="4661550"/>
                <a:chExt cx="2675964" cy="1317811"/>
              </a:xfrm>
            </p:grpSpPr>
            <p:sp>
              <p:nvSpPr>
                <p:cNvPr id="23" name="矩形 22"/>
                <p:cNvSpPr/>
                <p:nvPr/>
              </p:nvSpPr>
              <p:spPr>
                <a:xfrm>
                  <a:off x="13368933" y="4661550"/>
                  <a:ext cx="2675964" cy="13178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24" name="图片 23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626915" y="5142143"/>
                  <a:ext cx="2160000" cy="356625"/>
                </a:xfrm>
                <a:prstGeom prst="rect">
                  <a:avLst/>
                </a:prstGeom>
              </p:spPr>
            </p:pic>
          </p:grpSp>
          <p:grpSp>
            <p:nvGrpSpPr>
              <p:cNvPr id="32" name="组合 31"/>
              <p:cNvGrpSpPr/>
              <p:nvPr/>
            </p:nvGrpSpPr>
            <p:grpSpPr>
              <a:xfrm>
                <a:off x="10612360" y="4661548"/>
                <a:ext cx="2675964" cy="1317811"/>
                <a:chOff x="10587475" y="4661550"/>
                <a:chExt cx="2675964" cy="1317811"/>
              </a:xfrm>
            </p:grpSpPr>
            <p:sp>
              <p:nvSpPr>
                <p:cNvPr id="22" name="矩形 21"/>
                <p:cNvSpPr/>
                <p:nvPr/>
              </p:nvSpPr>
              <p:spPr>
                <a:xfrm>
                  <a:off x="10587475" y="4661550"/>
                  <a:ext cx="2675964" cy="13178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25" name="图片 24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956347" y="4997418"/>
                  <a:ext cx="1938221" cy="646074"/>
                </a:xfrm>
                <a:prstGeom prst="rect">
                  <a:avLst/>
                </a:prstGeom>
              </p:spPr>
            </p:pic>
          </p:grpSp>
          <p:grpSp>
            <p:nvGrpSpPr>
              <p:cNvPr id="2" name="组合 1"/>
              <p:cNvGrpSpPr/>
              <p:nvPr/>
            </p:nvGrpSpPr>
            <p:grpSpPr>
              <a:xfrm>
                <a:off x="16191864" y="4661548"/>
                <a:ext cx="2675964" cy="1317811"/>
                <a:chOff x="2243104" y="6263062"/>
                <a:chExt cx="2675964" cy="1317811"/>
              </a:xfrm>
            </p:grpSpPr>
            <p:sp>
              <p:nvSpPr>
                <p:cNvPr id="27" name="矩形 26"/>
                <p:cNvSpPr/>
                <p:nvPr/>
              </p:nvSpPr>
              <p:spPr>
                <a:xfrm>
                  <a:off x="2243104" y="6263062"/>
                  <a:ext cx="2675964" cy="13178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26" name="图片 25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47280" y="6586490"/>
                  <a:ext cx="867613" cy="670955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28" name="文本框 27"/>
          <p:cNvSpPr txBox="1"/>
          <p:nvPr/>
        </p:nvSpPr>
        <p:spPr>
          <a:xfrm>
            <a:off x="1247428" y="677184"/>
            <a:ext cx="6305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76309"/>
            <a:r>
              <a:rPr lang="en-US" altLang="zh-CN" sz="4800" dirty="0" err="1">
                <a:solidFill>
                  <a:srgbClr val="0062B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Certificaciones</a:t>
            </a:r>
            <a:endParaRPr lang="en-US" altLang="zh-CN" sz="4800" dirty="0">
              <a:solidFill>
                <a:srgbClr val="0062B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4391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6847049"/>
              </p:ext>
            </p:extLst>
          </p:nvPr>
        </p:nvGraphicFramePr>
        <p:xfrm>
          <a:off x="1244928" y="2327561"/>
          <a:ext cx="15798145" cy="59567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95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95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991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999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848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100" b="1" kern="1200" dirty="0">
                          <a:solidFill>
                            <a:srgbClr val="0062B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Operating System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u="none" strike="noStrike" kern="1200" baseline="0" dirty="0">
                          <a:solidFill>
                            <a:srgbClr val="55565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Linux</a:t>
                      </a:r>
                      <a:endParaRPr lang="zh-CN" altLang="en-US" sz="1800" dirty="0">
                        <a:solidFill>
                          <a:srgbClr val="5556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100" b="1" kern="1200" dirty="0">
                          <a:solidFill>
                            <a:srgbClr val="0062B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Card Readers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u="none" strike="noStrike" kern="1200" baseline="0" dirty="0">
                          <a:solidFill>
                            <a:srgbClr val="55565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Magstripe Cards : Track 1/2/3, Bi-Directional</a:t>
                      </a:r>
                      <a:endParaRPr lang="zh-CN" altLang="en-US" sz="1800" b="0" i="0" u="none" strike="noStrike" kern="1200" baseline="0" dirty="0">
                        <a:solidFill>
                          <a:srgbClr val="55565A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altLang="zh-CN" sz="1800" b="0" i="0" u="none" strike="noStrike" kern="1200" baseline="0" dirty="0">
                          <a:solidFill>
                            <a:srgbClr val="55565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Smart Cards : EMVL1 &amp; L2 Certified</a:t>
                      </a:r>
                    </a:p>
                    <a:p>
                      <a:r>
                        <a:rPr lang="en-US" altLang="zh-CN" sz="1800" b="0" i="0" u="none" strike="noStrike" kern="1200" baseline="0" dirty="0">
                          <a:solidFill>
                            <a:srgbClr val="55565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Contactless Cards : ISO/IEC 14443 TYPE A&amp;B	</a:t>
                      </a: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100" b="1" kern="1200" dirty="0">
                          <a:solidFill>
                            <a:srgbClr val="0062B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Location</a:t>
                      </a:r>
                      <a:endParaRPr lang="zh-CN" altLang="en-US" sz="2100" b="1" kern="1200" dirty="0">
                        <a:solidFill>
                          <a:srgbClr val="0062B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u="none" strike="noStrike" kern="1200" baseline="0" dirty="0">
                          <a:solidFill>
                            <a:srgbClr val="55565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LBS</a:t>
                      </a:r>
                      <a:endParaRPr lang="zh-CN" altLang="en-US" sz="1800" b="0" i="0" u="none" strike="noStrike" kern="1200" baseline="0" dirty="0">
                        <a:solidFill>
                          <a:srgbClr val="55565A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100" b="1" kern="1200" dirty="0">
                          <a:solidFill>
                            <a:srgbClr val="0062B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Physical</a:t>
                      </a:r>
                      <a:endParaRPr lang="zh-CN" altLang="en-US" sz="2100" b="1" kern="1200" dirty="0">
                        <a:solidFill>
                          <a:srgbClr val="0062B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u="none" strike="noStrike" kern="1200" baseline="0" dirty="0">
                          <a:solidFill>
                            <a:srgbClr val="55565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138mm L x 68mm W x 20mm H</a:t>
                      </a:r>
                      <a:endParaRPr lang="zh-CN" altLang="en-US" sz="1800" b="0" i="0" u="none" strike="noStrike" kern="1200" baseline="0" dirty="0">
                        <a:solidFill>
                          <a:srgbClr val="55565A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u="none" strike="noStrike" kern="1200" baseline="0" dirty="0">
                          <a:solidFill>
                            <a:srgbClr val="55565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175g ( Battery Included)</a:t>
                      </a:r>
                      <a:endParaRPr lang="zh-CN" altLang="en-US" sz="1800" b="0" i="0" u="none" strike="noStrike" kern="1200" baseline="0" dirty="0">
                        <a:solidFill>
                          <a:srgbClr val="55565A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57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100" b="1" kern="1200" dirty="0">
                          <a:solidFill>
                            <a:srgbClr val="0062B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Processor</a:t>
                      </a:r>
                      <a:endParaRPr lang="zh-CN" altLang="en-US" sz="2100" b="1" kern="1200" dirty="0">
                        <a:solidFill>
                          <a:srgbClr val="0062B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u="none" strike="noStrike" kern="1200" baseline="0" dirty="0">
                          <a:solidFill>
                            <a:srgbClr val="55565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Arm Cortex-A7 1.3GHz</a:t>
                      </a: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200" b="0" i="0" u="none" strike="noStrike" kern="1200" baseline="0" dirty="0">
                        <a:solidFill>
                          <a:srgbClr val="55565A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100" b="1" kern="1200" dirty="0">
                          <a:solidFill>
                            <a:srgbClr val="0062B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Audio</a:t>
                      </a:r>
                      <a:endParaRPr lang="zh-CN" altLang="en-US" sz="2100" b="1" kern="1200" dirty="0">
                        <a:solidFill>
                          <a:srgbClr val="0062B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u="none" strike="noStrike" kern="1200" baseline="0" dirty="0">
                          <a:solidFill>
                            <a:srgbClr val="55565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Buzzer</a:t>
                      </a:r>
                      <a:endParaRPr lang="zh-CN" altLang="en-US" sz="1800" b="0" i="0" u="none" strike="noStrike" kern="1200" baseline="0" dirty="0">
                        <a:solidFill>
                          <a:srgbClr val="55565A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100" b="1" kern="1200" dirty="0">
                          <a:solidFill>
                            <a:srgbClr val="0062B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Environmental</a:t>
                      </a:r>
                      <a:endParaRPr lang="zh-CN" altLang="en-US" sz="2100" b="1" kern="1200" dirty="0">
                        <a:solidFill>
                          <a:srgbClr val="0062B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u="none" strike="noStrike" kern="1200" baseline="0" dirty="0">
                          <a:solidFill>
                            <a:srgbClr val="55565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Operating Temperature :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u="none" strike="noStrike" kern="1200" baseline="0" dirty="0">
                          <a:solidFill>
                            <a:srgbClr val="55565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-10°C to 40°C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u="none" strike="noStrike" kern="1200" baseline="0" dirty="0">
                          <a:solidFill>
                            <a:srgbClr val="55565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Storage Temperature :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u="none" strike="noStrike" kern="1200" baseline="0" dirty="0">
                          <a:solidFill>
                            <a:srgbClr val="55565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-20°C to 70°C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u="none" strike="noStrike" kern="1200" baseline="0" dirty="0">
                          <a:solidFill>
                            <a:srgbClr val="55565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Relative Humidity :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u="none" strike="noStrike" kern="1200" baseline="0" dirty="0">
                          <a:solidFill>
                            <a:srgbClr val="55565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5% to 95%(Non-Condensing)</a:t>
                      </a:r>
                      <a:endParaRPr lang="zh-CN" altLang="en-US" sz="1800" dirty="0">
                        <a:solidFill>
                          <a:srgbClr val="5556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25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100" b="1" kern="1200" dirty="0">
                          <a:solidFill>
                            <a:srgbClr val="0062B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Memory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u="none" strike="noStrike" kern="1200" baseline="0" dirty="0">
                          <a:solidFill>
                            <a:srgbClr val="55565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256MB Flash+256MB RAM</a:t>
                      </a: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100" b="1" kern="1200" dirty="0">
                          <a:solidFill>
                            <a:srgbClr val="0062B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Peripheral Ports</a:t>
                      </a:r>
                      <a:endParaRPr lang="zh-CN" altLang="en-US" sz="2100" b="1" kern="1200" dirty="0">
                        <a:solidFill>
                          <a:srgbClr val="0062B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altLang="zh-CN" sz="1800" b="0" i="0" u="none" strike="noStrike" kern="1200" baseline="0" dirty="0">
                          <a:solidFill>
                            <a:srgbClr val="55565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x USB Type-C;</a:t>
                      </a:r>
                    </a:p>
                    <a:p>
                      <a:r>
                        <a:rPr lang="en-US" altLang="zh-CN" sz="1800" b="0" i="0" u="none" strike="noStrike" kern="1200" baseline="0" dirty="0">
                          <a:solidFill>
                            <a:srgbClr val="55565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x SIM, 1 x SAM</a:t>
                      </a:r>
                      <a:endParaRPr lang="zh-CN" altLang="en-US" sz="1800" b="0" i="0" u="none" strike="noStrike" kern="1200" baseline="0" dirty="0">
                        <a:solidFill>
                          <a:srgbClr val="55565A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100" b="1" kern="1200" dirty="0">
                          <a:solidFill>
                            <a:srgbClr val="0062B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Battery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u="none" strike="noStrike" kern="1200" baseline="0" dirty="0">
                          <a:solidFill>
                            <a:srgbClr val="55565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3.7V, 1500mAh</a:t>
                      </a: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200" dirty="0">
                        <a:solidFill>
                          <a:srgbClr val="5556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4340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100" b="1" kern="1200" dirty="0">
                          <a:solidFill>
                            <a:srgbClr val="0062B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Display</a:t>
                      </a:r>
                      <a:endParaRPr lang="zh-CN" altLang="en-US" sz="2100" b="1" kern="1200" dirty="0">
                        <a:solidFill>
                          <a:srgbClr val="0062B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altLang="zh-CN" sz="1800" b="0" i="0" u="none" strike="noStrike" kern="1200" baseline="0" dirty="0">
                          <a:solidFill>
                            <a:srgbClr val="55565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2.4“ TFT 320 x 240 Color Screen</a:t>
                      </a:r>
                    </a:p>
                    <a:p>
                      <a:pPr marL="0" marR="0" indent="0" algn="l" defTabSz="13715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u="none" strike="noStrike" kern="1200" baseline="0" dirty="0">
                          <a:solidFill>
                            <a:srgbClr val="55565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Touchscreen, E-signature Supported</a:t>
                      </a:r>
                      <a:endParaRPr lang="zh-CN" altLang="en-US" sz="1800" b="0" i="0" u="none" strike="noStrike" kern="1200" baseline="0" dirty="0">
                        <a:solidFill>
                          <a:srgbClr val="55565A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zh-CN" altLang="en-US" sz="1800" b="0" i="0" u="none" strike="noStrike" kern="1200" baseline="0" dirty="0">
                        <a:solidFill>
                          <a:srgbClr val="55565A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100" b="1" kern="1200" dirty="0">
                          <a:solidFill>
                            <a:srgbClr val="0062B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Communication</a:t>
                      </a:r>
                      <a:endParaRPr lang="zh-CN" altLang="en-US" sz="2100" b="1" kern="1200" dirty="0">
                        <a:solidFill>
                          <a:srgbClr val="0062B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altLang="zh-CN" sz="1800" b="0" i="0" u="none" strike="noStrike" kern="1200" baseline="0" dirty="0">
                          <a:solidFill>
                            <a:srgbClr val="55565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LTE/WCDMA /GPRS;</a:t>
                      </a:r>
                    </a:p>
                    <a:p>
                      <a:r>
                        <a:rPr lang="en-US" altLang="zh-CN" sz="1800" b="0" i="0" u="none" strike="noStrike" kern="1200" baseline="0" dirty="0">
                          <a:solidFill>
                            <a:srgbClr val="55565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Wi-Fi (Optional), TLS1.2, Bluetooth (Optional)</a:t>
                      </a: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indent="0" algn="l" defTabSz="13715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100" b="1" kern="1200" dirty="0">
                          <a:solidFill>
                            <a:srgbClr val="0062B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Voltage</a:t>
                      </a:r>
                      <a:r>
                        <a:rPr lang="en-US" altLang="zh-CN" sz="27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  <a:endParaRPr lang="en-US" altLang="zh-CN" sz="2100" b="1" kern="1200" dirty="0">
                        <a:solidFill>
                          <a:srgbClr val="0062B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u="none" strike="noStrike" kern="1200" baseline="0" dirty="0">
                          <a:solidFill>
                            <a:srgbClr val="55565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Input: 100~240V 50~60Hz 0.3A;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u="none" strike="noStrike" kern="1200" baseline="0" dirty="0">
                          <a:solidFill>
                            <a:srgbClr val="55565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Output: 5V/1A</a:t>
                      </a:r>
                      <a:endParaRPr lang="zh-CN" altLang="en-US" sz="1800" b="0" i="0" u="none" strike="noStrike" kern="1200" baseline="0" dirty="0">
                        <a:solidFill>
                          <a:srgbClr val="55565A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100" b="1" kern="1200" dirty="0">
                          <a:solidFill>
                            <a:srgbClr val="0062B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Accessory (Optional)</a:t>
                      </a:r>
                    </a:p>
                    <a:p>
                      <a:pPr marL="0" marR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dirty="0">
                          <a:solidFill>
                            <a:srgbClr val="55565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Charging Dock</a:t>
                      </a:r>
                      <a:endParaRPr lang="en-US" altLang="zh-CN" sz="1800" b="0" i="0" u="none" strike="noStrike" kern="1200" baseline="0" dirty="0">
                        <a:solidFill>
                          <a:srgbClr val="55565A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862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l" defTabSz="1371532" rtl="0" eaLnBrk="1" latinLnBrk="0" hangingPunct="1"/>
                      <a:r>
                        <a:rPr lang="en-US" altLang="zh-CN" sz="2100" b="1" kern="1200" dirty="0">
                          <a:solidFill>
                            <a:srgbClr val="0062B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Certifications</a:t>
                      </a:r>
                    </a:p>
                    <a:p>
                      <a:pPr marL="0" algn="l" defTabSz="1371532" rtl="0" eaLnBrk="1" latinLnBrk="0" hangingPunct="1"/>
                      <a:r>
                        <a:rPr lang="en-US" altLang="zh-CN" sz="1800" b="0" i="0" u="none" strike="noStrike" kern="1200" baseline="0" dirty="0">
                          <a:solidFill>
                            <a:srgbClr val="55565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PCI PTS 5.x, </a:t>
                      </a:r>
                    </a:p>
                    <a:p>
                      <a:pPr marL="0" algn="l" defTabSz="1371532" rtl="0" eaLnBrk="1" latinLnBrk="0" hangingPunct="1"/>
                      <a:r>
                        <a:rPr lang="en-US" altLang="zh-CN" sz="1800" b="0" i="0" u="none" strike="noStrike" kern="1200" baseline="0" dirty="0">
                          <a:solidFill>
                            <a:srgbClr val="55565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EMV L1 &amp; L2, </a:t>
                      </a:r>
                      <a:r>
                        <a:rPr lang="en-US" altLang="zh-CN" sz="1800" b="0" i="0" u="none" strike="noStrike" kern="1200" baseline="0" dirty="0" err="1">
                          <a:solidFill>
                            <a:srgbClr val="55565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Paypass</a:t>
                      </a:r>
                      <a:r>
                        <a:rPr lang="en-US" altLang="zh-CN" sz="1800" b="0" i="0" u="none" strike="noStrike" kern="1200" baseline="0" dirty="0">
                          <a:solidFill>
                            <a:srgbClr val="55565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altLang="zh-CN" sz="1800" b="0" i="0" u="none" strike="noStrike" kern="1200" baseline="0" dirty="0" err="1">
                          <a:solidFill>
                            <a:srgbClr val="55565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PayWave</a:t>
                      </a:r>
                      <a:r>
                        <a:rPr lang="en-US" altLang="zh-CN" sz="1800" b="0" i="0" u="none" strike="noStrike" kern="1200" baseline="0" dirty="0">
                          <a:solidFill>
                            <a:srgbClr val="55565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Amex, JCB, Discover, TQM, CE, ROSH</a:t>
                      </a:r>
                      <a:endParaRPr lang="zh-CN" altLang="en-US" sz="1800" b="0" i="0" u="none" strike="noStrike" kern="1200" baseline="0" dirty="0">
                        <a:solidFill>
                          <a:srgbClr val="55565A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557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100" b="1" kern="1200" dirty="0">
                          <a:solidFill>
                            <a:srgbClr val="0062B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Keypad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u="none" strike="noStrike" kern="1200" baseline="0" dirty="0">
                          <a:solidFill>
                            <a:srgbClr val="55565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 Numeric Keys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u="none" strike="noStrike" kern="1200" baseline="0" dirty="0">
                          <a:solidFill>
                            <a:srgbClr val="55565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 Function Keys</a:t>
                      </a: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100" b="1" kern="1200" dirty="0">
                          <a:solidFill>
                            <a:srgbClr val="0062B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PIN Pad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u="none" strike="noStrike" kern="1200" baseline="0" dirty="0">
                          <a:solidFill>
                            <a:srgbClr val="55565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Built-in PIN Pad</a:t>
                      </a:r>
                      <a:endParaRPr lang="zh-CN" altLang="en-US" sz="1800" b="0" i="0" u="none" strike="noStrike" kern="1200" baseline="0" dirty="0">
                        <a:solidFill>
                          <a:srgbClr val="55565A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algn="l" defTabSz="1371532" rtl="0" eaLnBrk="1" latinLnBrk="0" hangingPunct="1"/>
                      <a:endParaRPr lang="zh-CN" altLang="en-US" sz="1800" b="0" i="0" u="none" strike="noStrike" kern="1200" baseline="0" dirty="0">
                        <a:solidFill>
                          <a:srgbClr val="55565A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sz="1800" b="0" i="0" u="none" strike="noStrike" kern="1200" baseline="0" dirty="0">
                        <a:solidFill>
                          <a:srgbClr val="55565A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1246913" y="676894"/>
            <a:ext cx="63057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76388"/>
            <a:r>
              <a:rPr lang="en-US" altLang="zh-CN" sz="4800" dirty="0">
                <a:solidFill>
                  <a:srgbClr val="0062B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K300 </a:t>
            </a:r>
            <a:r>
              <a:rPr lang="en-US" altLang="zh-CN" sz="3000" dirty="0" err="1">
                <a:solidFill>
                  <a:srgbClr val="0062B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MiniPOS</a:t>
            </a:r>
            <a:endParaRPr lang="en-US" altLang="zh-CN" sz="3000" dirty="0">
              <a:solidFill>
                <a:srgbClr val="0062B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255694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47428" y="677184"/>
            <a:ext cx="6305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76388"/>
            <a:r>
              <a:rPr lang="es-ES" altLang="zh-CN" sz="4800" dirty="0">
                <a:solidFill>
                  <a:srgbClr val="006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Accesorio</a:t>
            </a:r>
            <a:r>
              <a:rPr lang="en-US" altLang="zh-CN" sz="4800" dirty="0">
                <a:solidFill>
                  <a:srgbClr val="006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000" dirty="0">
                <a:solidFill>
                  <a:srgbClr val="006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 de Carga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16" y="1697673"/>
            <a:ext cx="16410969" cy="758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752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" r="511"/>
          <a:stretch/>
        </p:blipFill>
        <p:spPr>
          <a:xfrm>
            <a:off x="-20122" y="336"/>
            <a:ext cx="18307528" cy="775496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73096" y="2422296"/>
            <a:ext cx="15546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¡</a:t>
            </a:r>
            <a:r>
              <a:rPr lang="es-ES" altLang="zh-CN" sz="7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Muchas Gracias</a:t>
            </a:r>
            <a:r>
              <a:rPr lang="en-US" altLang="zh-CN" sz="7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!</a:t>
            </a:r>
            <a:endParaRPr lang="zh-CN" altLang="en-US" sz="60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68846" y="8416189"/>
            <a:ext cx="4974968" cy="106065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42077" y="9702504"/>
            <a:ext cx="611619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dirty="0">
                <a:solidFill>
                  <a:srgbClr val="006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2022 NEXGO </a:t>
            </a:r>
            <a:endParaRPr lang="zh-CN" altLang="en-US" sz="1500" dirty="0">
              <a:solidFill>
                <a:srgbClr val="0062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68970" y="9170631"/>
            <a:ext cx="4422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6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NEXGOGLOBAL.COM</a:t>
            </a:r>
            <a:endParaRPr lang="zh-CN" altLang="en-US" sz="3200" dirty="0">
              <a:solidFill>
                <a:srgbClr val="0062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450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9712881" y="3216995"/>
            <a:ext cx="8722312" cy="3693318"/>
            <a:chOff x="14660599" y="4675411"/>
            <a:chExt cx="11414525" cy="3693318"/>
          </a:xfrm>
        </p:grpSpPr>
        <p:sp>
          <p:nvSpPr>
            <p:cNvPr id="7" name="文本框 6"/>
            <p:cNvSpPr txBox="1"/>
            <p:nvPr/>
          </p:nvSpPr>
          <p:spPr>
            <a:xfrm>
              <a:off x="14660599" y="4675411"/>
              <a:ext cx="4944895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K300</a:t>
              </a:r>
              <a:endParaRPr lang="zh-CN" altLang="en-US" sz="1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4660599" y="6614403"/>
              <a:ext cx="1141452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altLang="zh-CN" sz="3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miniPOS</a:t>
              </a:r>
              <a:r>
                <a:rPr lang="es-ES" altLang="zh-CN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con Diseño de Arquitectura </a:t>
              </a:r>
            </a:p>
            <a:p>
              <a:r>
                <a:rPr lang="es-ES" altLang="zh-CN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CPU Dual Líder en la Industria</a:t>
              </a:r>
            </a:p>
            <a:p>
              <a:endParaRPr lang="en-US" altLang="zh-C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9521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16237" y="2054493"/>
            <a:ext cx="164555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3200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K300 es uno de los </a:t>
            </a:r>
            <a:r>
              <a:rPr lang="es-ES" altLang="zh-CN" sz="3200" dirty="0" err="1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miniPOS</a:t>
            </a:r>
            <a:r>
              <a:rPr lang="es-ES" altLang="zh-CN" sz="3200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más pequeños y funcionales de la industria, tiene el potente procesador, </a:t>
            </a:r>
            <a:r>
              <a:rPr lang="es-ES" altLang="zh-CN" sz="3200" dirty="0" err="1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</a:t>
            </a:r>
            <a:r>
              <a:rPr lang="es-ES" altLang="zh-CN" sz="3200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Cortex-A7 con la velocidad de 1.3GHz. La arquitectura creativa de doble CPU se aplica por primera vez al </a:t>
            </a:r>
            <a:r>
              <a:rPr lang="es-ES" altLang="zh-CN" sz="3200" dirty="0" err="1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miniPOS</a:t>
            </a:r>
            <a:r>
              <a:rPr lang="es-ES" altLang="zh-CN" sz="3200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Y 5 modos de comunicación en el K300 ayudan a los usuarios a lidiar con diferentes entornos de red.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12792832" y="5662915"/>
            <a:ext cx="4485381" cy="1538883"/>
            <a:chOff x="12065141" y="4421425"/>
            <a:chExt cx="4485381" cy="1538883"/>
          </a:xfrm>
        </p:grpSpPr>
        <p:sp>
          <p:nvSpPr>
            <p:cNvPr id="6" name="文本框 5"/>
            <p:cNvSpPr txBox="1"/>
            <p:nvPr/>
          </p:nvSpPr>
          <p:spPr>
            <a:xfrm>
              <a:off x="12065141" y="4421425"/>
              <a:ext cx="43200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dirty="0">
                  <a:solidFill>
                    <a:srgbClr val="BF9D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4G Real     </a:t>
              </a:r>
            </a:p>
          </p:txBody>
        </p:sp>
        <p:sp>
          <p:nvSpPr>
            <p:cNvPr id="8" name="矩形 7"/>
            <p:cNvSpPr/>
            <p:nvPr/>
          </p:nvSpPr>
          <p:spPr>
            <a:xfrm>
              <a:off x="12215682" y="5437088"/>
              <a:ext cx="433484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5556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4G/3G/2G, Wi-Fi, BLE5.0</a:t>
              </a:r>
              <a:endParaRPr lang="zh-CN" altLang="en-US" sz="2800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636422" y="5662915"/>
            <a:ext cx="46935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BF9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Rendimiento</a:t>
            </a:r>
            <a:r>
              <a:rPr lang="en-US" altLang="zh-CN" sz="6000" dirty="0">
                <a:solidFill>
                  <a:srgbClr val="BF9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矩形 15"/>
          <p:cNvSpPr/>
          <p:nvPr/>
        </p:nvSpPr>
        <p:spPr>
          <a:xfrm>
            <a:off x="1043409" y="6678578"/>
            <a:ext cx="38795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 Cortex-A7 1.3GHz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6200028" y="5662915"/>
            <a:ext cx="56428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>
                <a:solidFill>
                  <a:srgbClr val="BF9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CPU Dual</a:t>
            </a:r>
          </a:p>
        </p:txBody>
      </p:sp>
      <p:sp>
        <p:nvSpPr>
          <p:cNvPr id="23" name="矩形 22"/>
          <p:cNvSpPr/>
          <p:nvPr/>
        </p:nvSpPr>
        <p:spPr>
          <a:xfrm>
            <a:off x="5469328" y="6678578"/>
            <a:ext cx="71042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altLang="zh-CN" sz="2800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Diseño de Arquitectura Líder en la Industria</a:t>
            </a:r>
          </a:p>
        </p:txBody>
      </p:sp>
    </p:spTree>
    <p:extLst>
      <p:ext uri="{BB962C8B-B14F-4D97-AF65-F5344CB8AC3E}">
        <p14:creationId xmlns:p14="http://schemas.microsoft.com/office/powerpoint/2010/main" val="2477618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237" y="154910"/>
            <a:ext cx="14856043" cy="9914793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88789" y="1714056"/>
            <a:ext cx="7195091" cy="6796501"/>
            <a:chOff x="988789" y="867936"/>
            <a:chExt cx="7195091" cy="6796501"/>
          </a:xfrm>
        </p:grpSpPr>
        <p:sp>
          <p:nvSpPr>
            <p:cNvPr id="2" name="文本框 1"/>
            <p:cNvSpPr txBox="1"/>
            <p:nvPr/>
          </p:nvSpPr>
          <p:spPr>
            <a:xfrm>
              <a:off x="988789" y="867936"/>
              <a:ext cx="7195091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7200" dirty="0" err="1">
                  <a:solidFill>
                    <a:srgbClr val="0062B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Procesador</a:t>
              </a:r>
              <a:r>
                <a:rPr lang="en-US" altLang="zh-CN" sz="7200" dirty="0">
                  <a:solidFill>
                    <a:srgbClr val="0062B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y Memoria</a:t>
              </a:r>
            </a:p>
            <a:p>
              <a:endParaRPr lang="en-US" altLang="zh-CN" sz="2400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ES" altLang="zh-CN" sz="2400" dirty="0">
                  <a:solidFill>
                    <a:srgbClr val="5556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 procesador de alta velocidad de K300 ayuda a los propietarios de pequeñas y medianas empresas a manejar operaciones complejas de forma flexible y sin problemas.</a:t>
              </a:r>
              <a:endParaRPr lang="en-US" altLang="zh-CN" sz="2400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88789" y="5336362"/>
              <a:ext cx="43200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solidFill>
                    <a:srgbClr val="BF9D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Arm Cortex-A7</a:t>
              </a:r>
              <a:r>
                <a:rPr lang="en-US" altLang="zh-CN" sz="3200" dirty="0">
                  <a:solidFill>
                    <a:srgbClr val="55565A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</a:p>
            <a:p>
              <a:pPr defTabSz="914400">
                <a:defRPr/>
              </a:pPr>
              <a:r>
                <a:rPr lang="en-US" altLang="zh-CN" sz="2400" dirty="0">
                  <a:solidFill>
                    <a:srgbClr val="55565A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1.3GHz</a:t>
              </a: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988789" y="6710330"/>
              <a:ext cx="43200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solidFill>
                    <a:srgbClr val="BF9D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Memoria</a:t>
              </a:r>
            </a:p>
            <a:p>
              <a:pPr defTabSz="914400">
                <a:defRPr/>
              </a:pPr>
              <a:r>
                <a:rPr lang="en-US" altLang="zh-CN" sz="2400" dirty="0">
                  <a:solidFill>
                    <a:srgbClr val="5556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256MB Flash+256MB RAM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6304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2" r="2736"/>
          <a:stretch/>
        </p:blipFill>
        <p:spPr>
          <a:xfrm>
            <a:off x="0" y="0"/>
            <a:ext cx="12127712" cy="10287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444135" y="1196218"/>
            <a:ext cx="52981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zh-CN" sz="7200" dirty="0">
                <a:solidFill>
                  <a:srgbClr val="006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Arquitectura de CPU Dual Líder</a:t>
            </a:r>
          </a:p>
          <a:p>
            <a:endParaRPr lang="en-US" altLang="zh-CN" sz="2400" dirty="0">
              <a:solidFill>
                <a:srgbClr val="5556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altLang="zh-CN" sz="2400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arquitectura líder en la industria permite a k300 mejorar el rendimiento del producto en un diseño compacto.</a:t>
            </a:r>
          </a:p>
        </p:txBody>
      </p:sp>
    </p:spTree>
    <p:extLst>
      <p:ext uri="{BB962C8B-B14F-4D97-AF65-F5344CB8AC3E}">
        <p14:creationId xmlns:p14="http://schemas.microsoft.com/office/powerpoint/2010/main" val="1630904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84632" y="1527749"/>
            <a:ext cx="784640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>
                <a:solidFill>
                  <a:srgbClr val="006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4G Real</a:t>
            </a:r>
            <a:endParaRPr lang="zh-CN" altLang="zh-CN" sz="7200" dirty="0">
              <a:solidFill>
                <a:srgbClr val="0062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2400" dirty="0">
              <a:solidFill>
                <a:srgbClr val="5556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altLang="zh-CN" sz="2400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K300 es un </a:t>
            </a:r>
            <a:r>
              <a:rPr lang="es-ES" altLang="zh-CN" sz="2400" dirty="0" err="1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miniPOS</a:t>
            </a:r>
            <a:r>
              <a:rPr lang="es-ES" altLang="zh-CN" sz="2400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4G real, también adopta chipsets de </a:t>
            </a:r>
            <a:r>
              <a:rPr lang="es-ES" altLang="zh-CN" sz="2400" b="1" dirty="0">
                <a:solidFill>
                  <a:srgbClr val="BF9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Qualcomm</a:t>
            </a:r>
            <a:r>
              <a:rPr lang="es-ES" altLang="zh-CN" sz="2400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un potente módulo de comunicación que ayuda a acelerar la conexión a Internet y a la nube.</a:t>
            </a:r>
            <a:r>
              <a:rPr lang="en-US" altLang="zh-CN" sz="2400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zh-CN" sz="2400" dirty="0">
              <a:solidFill>
                <a:srgbClr val="5556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753134" y="4921440"/>
            <a:ext cx="2088997" cy="1455935"/>
            <a:chOff x="615974" y="5387835"/>
            <a:chExt cx="2088997" cy="1455935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7472" y="5387835"/>
              <a:ext cx="1026000" cy="1026000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615974" y="6474438"/>
              <a:ext cx="2088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800" dirty="0">
                  <a:solidFill>
                    <a:srgbClr val="5556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4G</a:t>
              </a:r>
              <a:endParaRPr lang="zh-CN" altLang="en-US" sz="1800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2272067" y="4931321"/>
            <a:ext cx="2088997" cy="1446054"/>
            <a:chOff x="2159904" y="5397716"/>
            <a:chExt cx="2088997" cy="1446054"/>
          </a:xfrm>
        </p:grpSpPr>
        <p:sp>
          <p:nvSpPr>
            <p:cNvPr id="30" name="文本框 29"/>
            <p:cNvSpPr txBox="1"/>
            <p:nvPr/>
          </p:nvSpPr>
          <p:spPr>
            <a:xfrm>
              <a:off x="2159904" y="6474438"/>
              <a:ext cx="2088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800" dirty="0">
                  <a:solidFill>
                    <a:srgbClr val="5556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3G</a:t>
              </a:r>
              <a:endParaRPr lang="zh-CN" altLang="en-US" sz="1800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1402" y="5397716"/>
              <a:ext cx="1026000" cy="1026000"/>
            </a:xfrm>
            <a:prstGeom prst="rect">
              <a:avLst/>
            </a:prstGeom>
          </p:spPr>
        </p:pic>
      </p:grpSp>
      <p:grpSp>
        <p:nvGrpSpPr>
          <p:cNvPr id="32" name="组合 31"/>
          <p:cNvGrpSpPr/>
          <p:nvPr/>
        </p:nvGrpSpPr>
        <p:grpSpPr>
          <a:xfrm>
            <a:off x="5309933" y="4931321"/>
            <a:ext cx="2088997" cy="1446054"/>
            <a:chOff x="5013871" y="7479720"/>
            <a:chExt cx="2088997" cy="1446054"/>
          </a:xfrm>
        </p:grpSpPr>
        <p:sp>
          <p:nvSpPr>
            <p:cNvPr id="33" name="文本框 32"/>
            <p:cNvSpPr txBox="1"/>
            <p:nvPr/>
          </p:nvSpPr>
          <p:spPr>
            <a:xfrm>
              <a:off x="5013871" y="8556442"/>
              <a:ext cx="2088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800" dirty="0">
                  <a:solidFill>
                    <a:srgbClr val="5556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Wi-Fi</a:t>
              </a:r>
              <a:endParaRPr lang="zh-CN" altLang="en-US" sz="1800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5369" y="7479720"/>
              <a:ext cx="1026000" cy="1026000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>
            <a:off x="3791000" y="4931321"/>
            <a:ext cx="2088997" cy="1446054"/>
            <a:chOff x="3703834" y="5397716"/>
            <a:chExt cx="2088997" cy="1446054"/>
          </a:xfrm>
        </p:grpSpPr>
        <p:sp>
          <p:nvSpPr>
            <p:cNvPr id="36" name="文本框 35"/>
            <p:cNvSpPr txBox="1"/>
            <p:nvPr/>
          </p:nvSpPr>
          <p:spPr>
            <a:xfrm>
              <a:off x="3703834" y="6474438"/>
              <a:ext cx="2088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800" dirty="0">
                  <a:solidFill>
                    <a:srgbClr val="5556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2G</a:t>
              </a:r>
              <a:endParaRPr lang="zh-CN" altLang="en-US" sz="1800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5332" y="5397716"/>
              <a:ext cx="1026000" cy="1026000"/>
            </a:xfrm>
            <a:prstGeom prst="rect">
              <a:avLst/>
            </a:prstGeom>
          </p:spPr>
        </p:pic>
      </p:grpSp>
      <p:grpSp>
        <p:nvGrpSpPr>
          <p:cNvPr id="38" name="组合 37"/>
          <p:cNvGrpSpPr/>
          <p:nvPr/>
        </p:nvGrpSpPr>
        <p:grpSpPr>
          <a:xfrm>
            <a:off x="6828867" y="4931321"/>
            <a:ext cx="2088997" cy="1446054"/>
            <a:chOff x="6691707" y="5397716"/>
            <a:chExt cx="2088997" cy="1446054"/>
          </a:xfrm>
        </p:grpSpPr>
        <p:sp>
          <p:nvSpPr>
            <p:cNvPr id="39" name="文本框 38"/>
            <p:cNvSpPr txBox="1"/>
            <p:nvPr/>
          </p:nvSpPr>
          <p:spPr>
            <a:xfrm>
              <a:off x="6691707" y="6474438"/>
              <a:ext cx="2088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800" dirty="0">
                  <a:solidFill>
                    <a:srgbClr val="5556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BLE5.0</a:t>
              </a:r>
              <a:endParaRPr lang="zh-CN" altLang="en-US" sz="1800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3205" y="5397716"/>
              <a:ext cx="1026000" cy="1026000"/>
            </a:xfrm>
            <a:prstGeom prst="rect">
              <a:avLst/>
            </a:prstGeom>
          </p:spPr>
        </p:pic>
      </p:grpSp>
      <p:sp>
        <p:nvSpPr>
          <p:cNvPr id="19" name="文本框 18"/>
          <p:cNvSpPr txBox="1"/>
          <p:nvPr/>
        </p:nvSpPr>
        <p:spPr>
          <a:xfrm>
            <a:off x="1017326" y="9486857"/>
            <a:ext cx="6463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altLang="zh-CN" sz="1400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BLE is Bluetooth Low Energy</a:t>
            </a:r>
            <a:endParaRPr lang="zh-CN" altLang="en-US" sz="1400" dirty="0">
              <a:solidFill>
                <a:srgbClr val="5556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6" r="23913"/>
          <a:stretch/>
        </p:blipFill>
        <p:spPr>
          <a:xfrm>
            <a:off x="9410798" y="2003210"/>
            <a:ext cx="7559040" cy="1200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80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929534" y="3250674"/>
            <a:ext cx="713926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>
                <a:solidFill>
                  <a:srgbClr val="006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SIM + </a:t>
            </a:r>
          </a:p>
          <a:p>
            <a:r>
              <a:rPr lang="en-US" altLang="zh-CN" sz="7200" dirty="0">
                <a:solidFill>
                  <a:srgbClr val="006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x SAM</a:t>
            </a:r>
          </a:p>
          <a:p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altLang="zh-CN" sz="2400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NEXGO ha mejorado su función de comunicación diseñando 3 ranuras para tarjetas en la parte posterior, 2 para SIM y 1 para SAM, para ayudar a los comerciantes a cambiar entre dos redes móviles diferentes. NEXGO </a:t>
            </a:r>
            <a:r>
              <a:rPr lang="es-ES" altLang="zh-CN" sz="2400" dirty="0" err="1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miniPOS</a:t>
            </a:r>
            <a:r>
              <a:rPr lang="es-ES" altLang="zh-CN" sz="2400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K300 3 ranuras para tarjetas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428" y="448507"/>
            <a:ext cx="7206449" cy="938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6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31"/>
          <a:stretch/>
        </p:blipFill>
        <p:spPr>
          <a:xfrm>
            <a:off x="8008298" y="0"/>
            <a:ext cx="10294942" cy="102870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883920" y="1442265"/>
            <a:ext cx="7282241" cy="5925383"/>
            <a:chOff x="9416686" y="1337350"/>
            <a:chExt cx="7200000" cy="5925383"/>
          </a:xfrm>
        </p:grpSpPr>
        <p:sp>
          <p:nvSpPr>
            <p:cNvPr id="2" name="文本框 1"/>
            <p:cNvSpPr txBox="1"/>
            <p:nvPr/>
          </p:nvSpPr>
          <p:spPr>
            <a:xfrm>
              <a:off x="9416688" y="1337350"/>
              <a:ext cx="6886023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7200" dirty="0" err="1">
                  <a:solidFill>
                    <a:srgbClr val="0062B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miniPOS</a:t>
              </a:r>
              <a:endParaRPr lang="en-US" altLang="zh-CN" sz="2400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altLang="zh-CN" sz="2400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ES" altLang="zh-CN" sz="2400" dirty="0">
                  <a:solidFill>
                    <a:srgbClr val="5556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Como su nombre indica, K300 es pequeño y sólo pesa 175g para un transporte conveniente; los comerciantes pueden ponerlo en el bolsillo o en una caja de herramientas.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9416686" y="4551721"/>
              <a:ext cx="7200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solidFill>
                    <a:srgbClr val="BF9D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138 x 68 mm</a:t>
              </a:r>
            </a:p>
            <a:p>
              <a:r>
                <a:rPr lang="es-ES" altLang="zh-CN" sz="2400" dirty="0">
                  <a:solidFill>
                    <a:srgbClr val="5556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Superficie más pequeña que un smartphone general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9416686" y="6308626"/>
              <a:ext cx="72000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solidFill>
                    <a:srgbClr val="BF9D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175g</a:t>
              </a:r>
            </a:p>
            <a:p>
              <a:r>
                <a:rPr lang="en-US" altLang="zh-CN" sz="2400" dirty="0">
                  <a:solidFill>
                    <a:srgbClr val="5556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Peso</a:t>
              </a: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8603" y="9587542"/>
            <a:ext cx="1680160" cy="36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252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904333" y="3804051"/>
            <a:ext cx="713926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>
                <a:solidFill>
                  <a:srgbClr val="006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-10</a:t>
            </a:r>
            <a:r>
              <a:rPr lang="zh-CN" altLang="en-US" sz="7200" dirty="0">
                <a:solidFill>
                  <a:srgbClr val="006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℃</a:t>
            </a:r>
            <a:endParaRPr lang="en-US" altLang="zh-CN" sz="7200" dirty="0">
              <a:solidFill>
                <a:srgbClr val="0062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altLang="zh-CN" sz="2400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rango de temperatura de funcionamiento de K300 es de -10℃ a 40℃, incluso la temperatura cae por debajo de cero,</a:t>
            </a:r>
          </a:p>
        </p:txBody>
      </p:sp>
    </p:spTree>
    <p:extLst>
      <p:ext uri="{BB962C8B-B14F-4D97-AF65-F5344CB8AC3E}">
        <p14:creationId xmlns:p14="http://schemas.microsoft.com/office/powerpoint/2010/main" val="954961991"/>
      </p:ext>
    </p:extLst>
  </p:cSld>
  <p:clrMapOvr>
    <a:masterClrMapping/>
  </p:clrMapOvr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自定义设计方案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675</Words>
  <Application>Microsoft Office PowerPoint</Application>
  <PresentationFormat>自定义</PresentationFormat>
  <Paragraphs>114</Paragraphs>
  <Slides>14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自定义设计方案</vt:lpstr>
      <vt:lpstr>Office 主题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Global Marketing</dc:creator>
  <cp:lastModifiedBy>Li Sisi</cp:lastModifiedBy>
  <cp:revision>1146</cp:revision>
  <cp:lastPrinted>2017-04-14T00:32:32Z</cp:lastPrinted>
  <dcterms:created xsi:type="dcterms:W3CDTF">2017-03-24T05:49:03Z</dcterms:created>
  <dcterms:modified xsi:type="dcterms:W3CDTF">2022-12-20T01:41:34Z</dcterms:modified>
</cp:coreProperties>
</file>