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10" r:id="rId3"/>
  </p:sldMasterIdLst>
  <p:notesMasterIdLst>
    <p:notesMasterId r:id="rId14"/>
  </p:notesMasterIdLst>
  <p:handoutMasterIdLst>
    <p:handoutMasterId r:id="rId15"/>
  </p:handoutMasterIdLst>
  <p:sldIdLst>
    <p:sldId id="256" r:id="rId4"/>
    <p:sldId id="413" r:id="rId5"/>
    <p:sldId id="412" r:id="rId6"/>
    <p:sldId id="429" r:id="rId7"/>
    <p:sldId id="414" r:id="rId8"/>
    <p:sldId id="421" r:id="rId9"/>
    <p:sldId id="424" r:id="rId10"/>
    <p:sldId id="427" r:id="rId11"/>
    <p:sldId id="428" r:id="rId12"/>
    <p:sldId id="392" r:id="rId13"/>
  </p:sldIdLst>
  <p:sldSz cx="18288000" cy="10287000"/>
  <p:notesSz cx="6799263" cy="9929813"/>
  <p:defaultTextStyle>
    <a:defPPr>
      <a:defRPr lang="zh-CN"/>
    </a:defPPr>
    <a:lvl1pPr marL="0" algn="l" defTabSz="13715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766" algn="l" defTabSz="13715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532" algn="l" defTabSz="13715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297" algn="l" defTabSz="13715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063" algn="l" defTabSz="13715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8828" algn="l" defTabSz="13715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595" algn="l" defTabSz="13715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360" algn="l" defTabSz="13715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126" algn="l" defTabSz="13715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65A"/>
    <a:srgbClr val="0062B1"/>
    <a:srgbClr val="000000"/>
    <a:srgbClr val="A0A4B0"/>
    <a:srgbClr val="9599A5"/>
    <a:srgbClr val="9CA0AB"/>
    <a:srgbClr val="9498A4"/>
    <a:srgbClr val="989CA8"/>
    <a:srgbClr val="9397A3"/>
    <a:srgbClr val="BF9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6429" autoAdjust="0"/>
  </p:normalViewPr>
  <p:slideViewPr>
    <p:cSldViewPr snapToGrid="0">
      <p:cViewPr varScale="1">
        <p:scale>
          <a:sx n="51" d="100"/>
          <a:sy n="51" d="100"/>
        </p:scale>
        <p:origin x="32" y="21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61D56-FBDD-418E-A1A3-68C5CA3B5B15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AE823-5214-40B2-9A39-30F154FF58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792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6FB4F-33D9-4EE3-A4BC-E055B9128329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15CD0-D162-413E-80E3-1B33BA39FA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43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5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766" algn="l" defTabSz="13715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532" algn="l" defTabSz="13715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297" algn="l" defTabSz="13715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063" algn="l" defTabSz="13715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8828" algn="l" defTabSz="13715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595" algn="l" defTabSz="13715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360" algn="l" defTabSz="13715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126" algn="l" defTabSz="13715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8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66" indent="0" algn="ctr">
              <a:buNone/>
              <a:defRPr sz="3000"/>
            </a:lvl2pPr>
            <a:lvl3pPr marL="1371532" indent="0" algn="ctr">
              <a:buNone/>
              <a:defRPr sz="2700"/>
            </a:lvl3pPr>
            <a:lvl4pPr marL="2057297" indent="0" algn="ctr">
              <a:buNone/>
              <a:defRPr sz="2400"/>
            </a:lvl4pPr>
            <a:lvl5pPr marL="2743063" indent="0" algn="ctr">
              <a:buNone/>
              <a:defRPr sz="2400"/>
            </a:lvl5pPr>
            <a:lvl6pPr marL="3428828" indent="0" algn="ctr">
              <a:buNone/>
              <a:defRPr sz="2400"/>
            </a:lvl6pPr>
            <a:lvl7pPr marL="4114595" indent="0" algn="ctr">
              <a:buNone/>
              <a:defRPr sz="2400"/>
            </a:lvl7pPr>
            <a:lvl8pPr marL="4800360" indent="0" algn="ctr">
              <a:buNone/>
              <a:defRPr sz="2400"/>
            </a:lvl8pPr>
            <a:lvl9pPr marL="5486126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85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84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460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626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7206-5F7C-49A7-A76C-377A6BB2FC6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06B-C1A8-4A9F-8EC6-562047154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096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7206-5F7C-49A7-A76C-377A6BB2FC6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06B-C1A8-4A9F-8EC6-562047154D0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" r="512"/>
          <a:stretch/>
        </p:blipFill>
        <p:spPr>
          <a:xfrm>
            <a:off x="0" y="9607971"/>
            <a:ext cx="18288000" cy="6790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 r="511"/>
          <a:stretch/>
        </p:blipFill>
        <p:spPr>
          <a:xfrm>
            <a:off x="-1" y="543555"/>
            <a:ext cx="2782134" cy="5656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8857" b="69765"/>
          <a:stretch/>
        </p:blipFill>
        <p:spPr>
          <a:xfrm>
            <a:off x="8421100" y="9736218"/>
            <a:ext cx="1425081" cy="3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20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7206-5F7C-49A7-A76C-377A6BB2FC6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06B-C1A8-4A9F-8EC6-562047154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148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7206-5F7C-49A7-A76C-377A6BB2FC6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06B-C1A8-4A9F-8EC6-562047154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271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7206-5F7C-49A7-A76C-377A6BB2FC6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06B-C1A8-4A9F-8EC6-562047154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127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7206-5F7C-49A7-A76C-377A6BB2FC6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06B-C1A8-4A9F-8EC6-562047154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996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7206-5F7C-49A7-A76C-377A6BB2FC6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06B-C1A8-4A9F-8EC6-562047154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38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780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7206-5F7C-49A7-A76C-377A6BB2FC6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06B-C1A8-4A9F-8EC6-562047154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186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7206-5F7C-49A7-A76C-377A6BB2FC6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06B-C1A8-4A9F-8EC6-562047154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553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7206-5F7C-49A7-A76C-377A6BB2FC6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06B-C1A8-4A9F-8EC6-562047154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127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7206-5F7C-49A7-A76C-377A6BB2FC6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06B-C1A8-4A9F-8EC6-562047154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895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" r="512"/>
          <a:stretch/>
        </p:blipFill>
        <p:spPr>
          <a:xfrm>
            <a:off x="0" y="9607971"/>
            <a:ext cx="18288000" cy="6790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8857" b="69765"/>
          <a:stretch/>
        </p:blipFill>
        <p:spPr>
          <a:xfrm>
            <a:off x="8421100" y="9736218"/>
            <a:ext cx="1425081" cy="3800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 r="511"/>
          <a:stretch/>
        </p:blipFill>
        <p:spPr>
          <a:xfrm>
            <a:off x="-1" y="543555"/>
            <a:ext cx="2782134" cy="56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18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894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023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68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7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892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7776" y="2564608"/>
            <a:ext cx="15773400" cy="4279106"/>
          </a:xfrm>
        </p:spPr>
        <p:txBody>
          <a:bodyPr anchor="b"/>
          <a:lstStyle>
            <a:lvl1pPr>
              <a:defRPr sz="8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47776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766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53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29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0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8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59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3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52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948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1577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06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6308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9065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5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73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547688"/>
            <a:ext cx="15773400" cy="198834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66" indent="0">
              <a:buNone/>
              <a:defRPr sz="3000" b="1"/>
            </a:lvl2pPr>
            <a:lvl3pPr marL="1371532" indent="0">
              <a:buNone/>
              <a:defRPr sz="2700" b="1"/>
            </a:lvl3pPr>
            <a:lvl4pPr marL="2057297" indent="0">
              <a:buNone/>
              <a:defRPr sz="2400" b="1"/>
            </a:lvl4pPr>
            <a:lvl5pPr marL="2743063" indent="0">
              <a:buNone/>
              <a:defRPr sz="2400" b="1"/>
            </a:lvl5pPr>
            <a:lvl6pPr marL="3428828" indent="0">
              <a:buNone/>
              <a:defRPr sz="2400" b="1"/>
            </a:lvl6pPr>
            <a:lvl7pPr marL="4114595" indent="0">
              <a:buNone/>
              <a:defRPr sz="2400" b="1"/>
            </a:lvl7pPr>
            <a:lvl8pPr marL="4800360" indent="0">
              <a:buNone/>
              <a:defRPr sz="2400" b="1"/>
            </a:lvl8pPr>
            <a:lvl9pPr marL="5486126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258301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66" indent="0">
              <a:buNone/>
              <a:defRPr sz="3000" b="1"/>
            </a:lvl2pPr>
            <a:lvl3pPr marL="1371532" indent="0">
              <a:buNone/>
              <a:defRPr sz="2700" b="1"/>
            </a:lvl3pPr>
            <a:lvl4pPr marL="2057297" indent="0">
              <a:buNone/>
              <a:defRPr sz="2400" b="1"/>
            </a:lvl4pPr>
            <a:lvl5pPr marL="2743063" indent="0">
              <a:buNone/>
              <a:defRPr sz="2400" b="1"/>
            </a:lvl5pPr>
            <a:lvl6pPr marL="3428828" indent="0">
              <a:buNone/>
              <a:defRPr sz="2400" b="1"/>
            </a:lvl6pPr>
            <a:lvl7pPr marL="4114595" indent="0">
              <a:buNone/>
              <a:defRPr sz="2400" b="1"/>
            </a:lvl7pPr>
            <a:lvl8pPr marL="4800360" indent="0">
              <a:buNone/>
              <a:defRPr sz="2400" b="1"/>
            </a:lvl8pPr>
            <a:lvl9pPr marL="5486126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258301" y="3757613"/>
            <a:ext cx="7774782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08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86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76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5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5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766" indent="0">
              <a:buNone/>
              <a:defRPr sz="2100"/>
            </a:lvl2pPr>
            <a:lvl3pPr marL="1371532" indent="0">
              <a:buNone/>
              <a:defRPr sz="1800"/>
            </a:lvl3pPr>
            <a:lvl4pPr marL="2057297" indent="0">
              <a:buNone/>
              <a:defRPr sz="1500"/>
            </a:lvl4pPr>
            <a:lvl5pPr marL="2743063" indent="0">
              <a:buNone/>
              <a:defRPr sz="1500"/>
            </a:lvl5pPr>
            <a:lvl6pPr marL="3428828" indent="0">
              <a:buNone/>
              <a:defRPr sz="1500"/>
            </a:lvl6pPr>
            <a:lvl7pPr marL="4114595" indent="0">
              <a:buNone/>
              <a:defRPr sz="1500"/>
            </a:lvl7pPr>
            <a:lvl8pPr marL="4800360" indent="0">
              <a:buNone/>
              <a:defRPr sz="1500"/>
            </a:lvl8pPr>
            <a:lvl9pPr marL="5486126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2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5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766" indent="0">
              <a:buNone/>
              <a:defRPr sz="4200"/>
            </a:lvl2pPr>
            <a:lvl3pPr marL="1371532" indent="0">
              <a:buNone/>
              <a:defRPr sz="3600"/>
            </a:lvl3pPr>
            <a:lvl4pPr marL="2057297" indent="0">
              <a:buNone/>
              <a:defRPr sz="3000"/>
            </a:lvl4pPr>
            <a:lvl5pPr marL="2743063" indent="0">
              <a:buNone/>
              <a:defRPr sz="3000"/>
            </a:lvl5pPr>
            <a:lvl6pPr marL="3428828" indent="0">
              <a:buNone/>
              <a:defRPr sz="3000"/>
            </a:lvl6pPr>
            <a:lvl7pPr marL="4114595" indent="0">
              <a:buNone/>
              <a:defRPr sz="3000"/>
            </a:lvl7pPr>
            <a:lvl8pPr marL="4800360" indent="0">
              <a:buNone/>
              <a:defRPr sz="3000"/>
            </a:lvl8pPr>
            <a:lvl9pPr marL="5486126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5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766" indent="0">
              <a:buNone/>
              <a:defRPr sz="2100"/>
            </a:lvl2pPr>
            <a:lvl3pPr marL="1371532" indent="0">
              <a:buNone/>
              <a:defRPr sz="1800"/>
            </a:lvl3pPr>
            <a:lvl4pPr marL="2057297" indent="0">
              <a:buNone/>
              <a:defRPr sz="1500"/>
            </a:lvl4pPr>
            <a:lvl5pPr marL="2743063" indent="0">
              <a:buNone/>
              <a:defRPr sz="1500"/>
            </a:lvl5pPr>
            <a:lvl6pPr marL="3428828" indent="0">
              <a:buNone/>
              <a:defRPr sz="1500"/>
            </a:lvl6pPr>
            <a:lvl7pPr marL="4114595" indent="0">
              <a:buNone/>
              <a:defRPr sz="1500"/>
            </a:lvl7pPr>
            <a:lvl8pPr marL="4800360" indent="0">
              <a:buNone/>
              <a:defRPr sz="1500"/>
            </a:lvl8pPr>
            <a:lvl9pPr marL="5486126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60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603" y="9588794"/>
            <a:ext cx="1680160" cy="35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2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371532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1371532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48" indent="-342883" algn="l" defTabSz="1371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415" indent="-342883" algn="l" defTabSz="1371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180" indent="-342883" algn="l" defTabSz="1371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946" indent="-342883" algn="l" defTabSz="1371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712" indent="-342883" algn="l" defTabSz="1371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477" indent="-342883" algn="l" defTabSz="1371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243" indent="-342883" algn="l" defTabSz="1371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008" indent="-342883" algn="l" defTabSz="1371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53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algn="l" defTabSz="137153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32" algn="l" defTabSz="137153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297" algn="l" defTabSz="137153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algn="l" defTabSz="137153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828" algn="l" defTabSz="137153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595" algn="l" defTabSz="137153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360" algn="l" defTabSz="137153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126" algn="l" defTabSz="137153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603" y="9587542"/>
            <a:ext cx="1680160" cy="36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8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649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603" y="9588794"/>
            <a:ext cx="1680160" cy="35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4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 r="511"/>
          <a:stretch/>
        </p:blipFill>
        <p:spPr>
          <a:xfrm>
            <a:off x="-20122" y="-6603"/>
            <a:ext cx="18307528" cy="784414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73096" y="2422296"/>
            <a:ext cx="15546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NEXGO KD58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73097" y="4745022"/>
            <a:ext cx="555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Versión 8.1 Publicada en agosto de 2022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873096" y="8403919"/>
            <a:ext cx="16970718" cy="1485980"/>
            <a:chOff x="873096" y="8379942"/>
            <a:chExt cx="16970718" cy="148598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68846" y="8507967"/>
              <a:ext cx="4974968" cy="1060652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/>
          </p:nvGrpSpPr>
          <p:grpSpPr>
            <a:xfrm>
              <a:off x="873096" y="8379942"/>
              <a:ext cx="11136025" cy="1485980"/>
              <a:chOff x="542077" y="8613411"/>
              <a:chExt cx="11136025" cy="1485980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542078" y="9145284"/>
                <a:ext cx="1113602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5556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© </a:t>
                </a:r>
                <a:r>
                  <a:rPr lang="es-ES" altLang="zh-CN" sz="1400" dirty="0">
                    <a:solidFill>
                      <a:srgbClr val="5556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2022 NEXGO | La información contenida en este documento está sujeta a cambios sin previo aviso. Todas las imágenes mostradas son sólo para fines ilustrativos, el producto real y el software pueden variar. NEXGO y el logotipo de NEXGO son marcas comerciales o marcas comerciales registradas de NEXGO en China y/o en otros países. </a:t>
                </a:r>
                <a:r>
                  <a:rPr lang="es-ES" altLang="zh-CN" sz="1400">
                    <a:solidFill>
                      <a:srgbClr val="5556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Todas las demás marcas comerciales o nombres de marcas son propiedad de sus respectivos propietarios.</a:t>
                </a:r>
                <a:endParaRPr lang="es-ES" altLang="zh-CN" sz="1400" dirty="0">
                  <a:solidFill>
                    <a:srgbClr val="55565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542077" y="8613411"/>
                <a:ext cx="4467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solidFill>
                      <a:srgbClr val="0062B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NEXGOGLOBAL.COM</a:t>
                </a:r>
                <a:endParaRPr lang="zh-CN" altLang="en-US" sz="3200" dirty="0">
                  <a:solidFill>
                    <a:srgbClr val="0062B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81F71DD7-D285-D745-98C1-FBA84C302C2E}"/>
              </a:ext>
            </a:extLst>
          </p:cNvPr>
          <p:cNvSpPr txBox="1"/>
          <p:nvPr/>
        </p:nvSpPr>
        <p:spPr>
          <a:xfrm>
            <a:off x="9150350" y="3127375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Serie</a:t>
            </a:r>
          </a:p>
        </p:txBody>
      </p:sp>
    </p:spTree>
    <p:extLst>
      <p:ext uri="{BB962C8B-B14F-4D97-AF65-F5344CB8AC3E}">
        <p14:creationId xmlns:p14="http://schemas.microsoft.com/office/powerpoint/2010/main" val="2081770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" r="511"/>
          <a:stretch/>
        </p:blipFill>
        <p:spPr>
          <a:xfrm>
            <a:off x="-20122" y="336"/>
            <a:ext cx="18307528" cy="775496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73096" y="2422296"/>
            <a:ext cx="15546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¡</a:t>
            </a:r>
            <a:r>
              <a:rPr lang="es-ES" altLang="zh-CN" sz="7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Muchas Gracias</a:t>
            </a:r>
            <a:r>
              <a:rPr lang="en-US" altLang="zh-CN" sz="7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!</a:t>
            </a:r>
            <a:endParaRPr lang="zh-CN" altLang="en-US" sz="6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8846" y="8416189"/>
            <a:ext cx="4974968" cy="106065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2077" y="9702504"/>
            <a:ext cx="61161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2022 NEXGO </a:t>
            </a:r>
            <a:endParaRPr lang="zh-CN" altLang="en-US" sz="1500" dirty="0">
              <a:solidFill>
                <a:srgbClr val="0062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8969" y="9170631"/>
            <a:ext cx="5201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NEXGOGLOBAL.COM</a:t>
            </a:r>
            <a:endParaRPr lang="zh-CN" altLang="en-US" sz="3200" dirty="0">
              <a:solidFill>
                <a:srgbClr val="0062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450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9786217" y="6113080"/>
            <a:ext cx="7828452" cy="3139321"/>
            <a:chOff x="14660599" y="4675411"/>
            <a:chExt cx="16201686" cy="3139321"/>
          </a:xfrm>
        </p:grpSpPr>
        <p:sp>
          <p:nvSpPr>
            <p:cNvPr id="7" name="文本框 6"/>
            <p:cNvSpPr txBox="1"/>
            <p:nvPr/>
          </p:nvSpPr>
          <p:spPr>
            <a:xfrm>
              <a:off x="14660599" y="4675411"/>
              <a:ext cx="8347641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0" dirty="0">
                  <a:solidFill>
                    <a:srgbClr val="0062B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KD58</a:t>
              </a:r>
              <a:endParaRPr lang="zh-CN" altLang="en-US" sz="12000" dirty="0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4660599" y="6614403"/>
              <a:ext cx="162016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50925"/>
              <a:r>
                <a:rPr lang="en-US" altLang="zh-CN" sz="3600" dirty="0">
                  <a:solidFill>
                    <a:srgbClr val="0062B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Pago con Código QR Cloud Speaker</a:t>
              </a:r>
            </a:p>
            <a:p>
              <a:pPr defTabSz="1050925"/>
              <a:endParaRPr lang="en-US" altLang="zh-CN" sz="3600" dirty="0">
                <a:solidFill>
                  <a:srgbClr val="0062B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9026" y="2673673"/>
            <a:ext cx="13225271" cy="661263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B00CDA1-5AAE-D711-71CF-AC2F0996ECD4}"/>
              </a:ext>
            </a:extLst>
          </p:cNvPr>
          <p:cNvSpPr txBox="1"/>
          <p:nvPr/>
        </p:nvSpPr>
        <p:spPr>
          <a:xfrm>
            <a:off x="13819693" y="7171778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062B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Serie</a:t>
            </a:r>
          </a:p>
        </p:txBody>
      </p:sp>
    </p:spTree>
    <p:extLst>
      <p:ext uri="{BB962C8B-B14F-4D97-AF65-F5344CB8AC3E}">
        <p14:creationId xmlns:p14="http://schemas.microsoft.com/office/powerpoint/2010/main" val="4189521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23509" y="2233590"/>
            <a:ext cx="162523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zh-CN" sz="3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KD58 es un altavoz en la nube que transmite mensajes de transacciones para actualizar el estado de las mismas a los comerciantes. El altavoz incorporado de 80 dB ofrece una transmisión clara incluso en entornos ruidosos. La batería de 2600mAh y el diseño de bajo consumo de energía pueden admitir la reproducción de 11,000 + mensajes de transacción por carga.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355834" y="5556547"/>
            <a:ext cx="16204842" cy="1538883"/>
            <a:chOff x="663910" y="4768271"/>
            <a:chExt cx="16204842" cy="1538883"/>
          </a:xfrm>
        </p:grpSpPr>
        <p:grpSp>
          <p:nvGrpSpPr>
            <p:cNvPr id="18" name="组合 17"/>
            <p:cNvGrpSpPr/>
            <p:nvPr/>
          </p:nvGrpSpPr>
          <p:grpSpPr>
            <a:xfrm>
              <a:off x="663910" y="4768271"/>
              <a:ext cx="4438119" cy="1538883"/>
              <a:chOff x="663910" y="4768271"/>
              <a:chExt cx="4438119" cy="1538883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663910" y="4768271"/>
                <a:ext cx="443811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000" dirty="0">
                    <a:solidFill>
                      <a:srgbClr val="BF9D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Cloud</a:t>
                </a:r>
                <a:endParaRPr lang="zh-CN" altLang="en-US" sz="6000" dirty="0">
                  <a:solidFill>
                    <a:srgbClr val="BF9D5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042329" y="5783934"/>
                <a:ext cx="37994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800" dirty="0" err="1">
                    <a:solidFill>
                      <a:srgbClr val="5556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Altavoz</a:t>
                </a:r>
                <a:r>
                  <a:rPr lang="en-US" altLang="zh-CN" sz="2800" dirty="0">
                    <a:solidFill>
                      <a:srgbClr val="5556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 </a:t>
                </a:r>
                <a:r>
                  <a:rPr lang="en-US" altLang="zh-CN" sz="2800" dirty="0" err="1">
                    <a:solidFill>
                      <a:srgbClr val="5556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Pegatina</a:t>
                </a:r>
                <a:r>
                  <a:rPr lang="en-US" altLang="zh-CN" sz="2800" dirty="0">
                    <a:solidFill>
                      <a:srgbClr val="5556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QR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5459688" y="4768271"/>
              <a:ext cx="6148676" cy="1538883"/>
              <a:chOff x="5459688" y="4768271"/>
              <a:chExt cx="6148676" cy="1538883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5459688" y="4768271"/>
                <a:ext cx="614867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000" dirty="0">
                    <a:solidFill>
                      <a:srgbClr val="BF9D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80 dB</a:t>
                </a:r>
                <a:endParaRPr lang="zh-CN" altLang="en-US" sz="6000" dirty="0">
                  <a:solidFill>
                    <a:srgbClr val="BF9D5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6841906" y="5783934"/>
                <a:ext cx="33842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800" dirty="0" err="1">
                    <a:solidFill>
                      <a:srgbClr val="5556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Altavoz</a:t>
                </a:r>
                <a:r>
                  <a:rPr lang="en-US" altLang="zh-CN" sz="2800" dirty="0">
                    <a:solidFill>
                      <a:srgbClr val="5556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 err="1">
                    <a:solidFill>
                      <a:srgbClr val="5556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Incorporado</a:t>
                </a:r>
                <a:endParaRPr lang="en-US" altLang="zh-CN" sz="2800" dirty="0">
                  <a:solidFill>
                    <a:srgbClr val="55565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11219449" y="4768271"/>
              <a:ext cx="5649303" cy="1538883"/>
              <a:chOff x="11219449" y="4768271"/>
              <a:chExt cx="5649303" cy="1538883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11567850" y="4768271"/>
                <a:ext cx="455427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000" dirty="0">
                    <a:solidFill>
                      <a:srgbClr val="BF9D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2600 </a:t>
                </a:r>
                <a:r>
                  <a:rPr lang="en-US" altLang="zh-CN" sz="6000" dirty="0" err="1">
                    <a:solidFill>
                      <a:srgbClr val="BF9D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mAh</a:t>
                </a:r>
                <a:endParaRPr lang="zh-CN" altLang="en-US" sz="6000" dirty="0">
                  <a:solidFill>
                    <a:srgbClr val="BF9D5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1219449" y="5783934"/>
                <a:ext cx="56493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5556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11,000+ </a:t>
                </a:r>
                <a:r>
                  <a:rPr lang="en-US" altLang="zh-CN" sz="2800" dirty="0" err="1">
                    <a:solidFill>
                      <a:srgbClr val="5556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Mensajes</a:t>
                </a:r>
                <a:r>
                  <a:rPr lang="en-US" altLang="zh-CN" sz="2800" dirty="0">
                    <a:solidFill>
                      <a:srgbClr val="5556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:r>
                  <a:rPr lang="en-US" altLang="zh-CN" sz="2800" dirty="0" err="1">
                    <a:solidFill>
                      <a:srgbClr val="5556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Transacción</a:t>
                </a:r>
                <a:endParaRPr lang="en-US" altLang="zh-CN" sz="2800" dirty="0">
                  <a:solidFill>
                    <a:srgbClr val="55565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7618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C2F71E4-68EC-B7DC-F0B6-B15E84CEED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" y="0"/>
            <a:ext cx="18288000" cy="1143034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81C0B9AD-E4B6-CB6A-2A36-F4488CC1100A}"/>
              </a:ext>
            </a:extLst>
          </p:cNvPr>
          <p:cNvSpPr txBox="1"/>
          <p:nvPr/>
        </p:nvSpPr>
        <p:spPr>
          <a:xfrm>
            <a:off x="1713483" y="900085"/>
            <a:ext cx="14959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zh-CN" sz="7200" dirty="0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Versiones para Su Selección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E1994023-9988-2889-BAC2-AD95DCD67C32}"/>
              </a:ext>
            </a:extLst>
          </p:cNvPr>
          <p:cNvCxnSpPr>
            <a:cxnSpLocks/>
          </p:cNvCxnSpPr>
          <p:nvPr/>
        </p:nvCxnSpPr>
        <p:spPr>
          <a:xfrm>
            <a:off x="9193237" y="2682240"/>
            <a:ext cx="0" cy="6461760"/>
          </a:xfrm>
          <a:prstGeom prst="line">
            <a:avLst/>
          </a:prstGeom>
          <a:ln w="25400">
            <a:solidFill>
              <a:srgbClr val="55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4CD1E58E-7311-6C39-2D1D-CBE2CE5B0F56}"/>
              </a:ext>
            </a:extLst>
          </p:cNvPr>
          <p:cNvSpPr txBox="1"/>
          <p:nvPr/>
        </p:nvSpPr>
        <p:spPr>
          <a:xfrm>
            <a:off x="4344554" y="2792860"/>
            <a:ext cx="2921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BF9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KD58</a:t>
            </a:r>
            <a:endParaRPr lang="zh-CN" altLang="zh-CN" sz="4000" b="1" dirty="0">
              <a:solidFill>
                <a:srgbClr val="BF9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02CB027-5E66-04EE-E7B5-7B497BCF9EC1}"/>
              </a:ext>
            </a:extLst>
          </p:cNvPr>
          <p:cNvSpPr txBox="1"/>
          <p:nvPr/>
        </p:nvSpPr>
        <p:spPr>
          <a:xfrm>
            <a:off x="10977249" y="2805285"/>
            <a:ext cx="2917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BF9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KD58P</a:t>
            </a:r>
            <a:endParaRPr lang="zh-CN" altLang="zh-CN" sz="4000" b="1" dirty="0">
              <a:solidFill>
                <a:srgbClr val="BF9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6C1C2C1-02B3-E57C-E801-07486342A4FD}"/>
              </a:ext>
            </a:extLst>
          </p:cNvPr>
          <p:cNvSpPr txBox="1"/>
          <p:nvPr/>
        </p:nvSpPr>
        <p:spPr>
          <a:xfrm>
            <a:off x="3960801" y="3902019"/>
            <a:ext cx="45550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  <a:r>
              <a:rPr lang="en-US" altLang="zh-CN" sz="2800" b="1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altLang="zh-CN" sz="2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2G</a:t>
            </a:r>
          </a:p>
          <a:p>
            <a:r>
              <a:rPr lang="en-US" altLang="zh-CN" sz="2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Wi-Fi (</a:t>
            </a:r>
            <a:r>
              <a:rPr lang="en-US" altLang="zh-CN" sz="2800" dirty="0" err="1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Opcional</a:t>
            </a:r>
            <a:r>
              <a:rPr lang="en-US" altLang="zh-CN" sz="2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altLang="zh-CN" sz="28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b="1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Memoria:</a:t>
            </a:r>
          </a:p>
          <a:p>
            <a:r>
              <a:rPr lang="en-US" altLang="zh-CN" sz="2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4MB RAM + 4MB FLASH</a:t>
            </a:r>
          </a:p>
          <a:p>
            <a:r>
              <a:rPr lang="en-US" altLang="zh-CN" sz="2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(Extensible hasta 12MB)</a:t>
            </a:r>
          </a:p>
          <a:p>
            <a:endParaRPr lang="en-US" altLang="zh-CN" sz="28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b="1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Luces:</a:t>
            </a:r>
          </a:p>
          <a:p>
            <a:r>
              <a:rPr lang="en-US" altLang="zh-CN" sz="2800" dirty="0" err="1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</a:t>
            </a:r>
            <a:r>
              <a:rPr lang="en-US" altLang="zh-CN" sz="2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 Luces LED</a:t>
            </a:r>
          </a:p>
          <a:p>
            <a:r>
              <a:rPr lang="en-US" altLang="zh-CN" sz="2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Estado: 1 Luz LED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BD25CE0-F052-63BD-8F5F-C5A664BDDC53}"/>
              </a:ext>
            </a:extLst>
          </p:cNvPr>
          <p:cNvSpPr txBox="1"/>
          <p:nvPr/>
        </p:nvSpPr>
        <p:spPr>
          <a:xfrm>
            <a:off x="10952532" y="3902019"/>
            <a:ext cx="45550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  <a:r>
              <a:rPr lang="en-US" altLang="zh-CN" sz="2800" b="1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altLang="zh-CN" sz="2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4G</a:t>
            </a:r>
          </a:p>
          <a:p>
            <a:r>
              <a:rPr lang="en-US" altLang="zh-CN" sz="2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Wi-Fi (</a:t>
            </a:r>
            <a:r>
              <a:rPr lang="en-US" altLang="zh-CN" sz="2800" dirty="0" err="1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Opcional</a:t>
            </a:r>
            <a:r>
              <a:rPr lang="en-US" altLang="zh-CN" sz="2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altLang="zh-CN" sz="28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b="1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Memoria:</a:t>
            </a:r>
          </a:p>
          <a:p>
            <a:r>
              <a:rPr lang="en-US" altLang="zh-CN" sz="2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16MB RAM + 8MB FLASH</a:t>
            </a:r>
          </a:p>
          <a:p>
            <a:r>
              <a:rPr lang="en-US" altLang="zh-CN" sz="2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(Extensible hasta 12MB)</a:t>
            </a:r>
          </a:p>
          <a:p>
            <a:endParaRPr lang="en-US" altLang="zh-CN" sz="28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b="1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Luces:</a:t>
            </a:r>
          </a:p>
          <a:p>
            <a:r>
              <a:rPr lang="en-US" altLang="zh-CN" sz="2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Estado: 1 Luz LED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E101380-EA6D-705C-84C2-E76DEA66A5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603" y="9588794"/>
            <a:ext cx="1680160" cy="35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82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162809" y="2411091"/>
            <a:ext cx="7257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Speaker</a:t>
            </a:r>
            <a:endParaRPr lang="en-US" altLang="zh-CN" sz="24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4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zh-CN" sz="24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KD58 es un altavoz en la nube conectado a Internet por 4G, </a:t>
            </a:r>
            <a:r>
              <a:rPr lang="es-ES" altLang="zh-CN" sz="2400" dirty="0" err="1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GPRS</a:t>
            </a:r>
            <a:r>
              <a:rPr lang="es-ES" altLang="zh-CN" sz="24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altLang="zh-CN" sz="2400" dirty="0" err="1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</a:t>
            </a:r>
            <a:r>
              <a:rPr lang="es-ES" altLang="zh-CN" sz="24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-Fi, transmite mensajes de transacción en tiempo real sincrónicamente para evitar la pérdida de transacciones fallidas en escenarios ocupados y atestados.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391" y="0"/>
            <a:ext cx="9310609" cy="10282694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CFFFF41D-6202-D9BF-B522-FB0CDB69E262}"/>
              </a:ext>
            </a:extLst>
          </p:cNvPr>
          <p:cNvGrpSpPr/>
          <p:nvPr/>
        </p:nvGrpSpPr>
        <p:grpSpPr>
          <a:xfrm>
            <a:off x="632521" y="6036974"/>
            <a:ext cx="5203994" cy="1446054"/>
            <a:chOff x="1871774" y="5892595"/>
            <a:chExt cx="5203994" cy="1446054"/>
          </a:xfrm>
        </p:grpSpPr>
        <p:sp>
          <p:nvSpPr>
            <p:cNvPr id="14" name="文本框 13"/>
            <p:cNvSpPr txBox="1"/>
            <p:nvPr/>
          </p:nvSpPr>
          <p:spPr>
            <a:xfrm>
              <a:off x="4986771" y="6969317"/>
              <a:ext cx="20889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rgbClr val="5556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Wi-Fi</a:t>
              </a:r>
              <a:endParaRPr lang="zh-CN" altLang="en-US" sz="1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8269" y="5892595"/>
              <a:ext cx="1026000" cy="1026000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3429273" y="6969317"/>
              <a:ext cx="20889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rgbClr val="5556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4G</a:t>
              </a:r>
              <a:endParaRPr lang="zh-CN" altLang="en-US" sz="1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771" y="5892595"/>
              <a:ext cx="1026000" cy="1026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94580492-8DF7-660E-10E4-79CC2CAB4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3273" y="5892595"/>
              <a:ext cx="1026000" cy="1026000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0E7DED7C-FF31-EE95-AF27-09E23BB47B94}"/>
                </a:ext>
              </a:extLst>
            </p:cNvPr>
            <p:cNvSpPr txBox="1"/>
            <p:nvPr/>
          </p:nvSpPr>
          <p:spPr>
            <a:xfrm>
              <a:off x="1871774" y="6969317"/>
              <a:ext cx="20889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rgbClr val="5556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2G</a:t>
              </a:r>
              <a:endParaRPr lang="zh-CN" altLang="en-US" sz="1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739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427183" y="4148119"/>
            <a:ext cx="78722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dB</a:t>
            </a:r>
            <a:endParaRPr lang="en-US" altLang="zh-CN" sz="24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4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zh-CN" sz="24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volumen de la serie KD58 puede ajustarse a 80 dB, los comerciantes pueden escuchar claramente los mensajes de transacción incluso en un restaurante muy concurrido a la hora de comer.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82" y="1069697"/>
            <a:ext cx="8834501" cy="883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81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42090" y="2191018"/>
            <a:ext cx="8866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err="1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Batería</a:t>
            </a:r>
            <a:r>
              <a:rPr lang="en-US" altLang="zh-CN" sz="7200" dirty="0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2600 </a:t>
            </a:r>
            <a:r>
              <a:rPr lang="en-US" altLang="zh-CN" sz="7200" dirty="0" err="1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</a:t>
            </a:r>
            <a:endParaRPr lang="en-US" altLang="zh-CN" sz="7200" dirty="0">
              <a:solidFill>
                <a:srgbClr val="0062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4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zh-CN" sz="24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una batería de 2600mAh, la serie KD58 puede estar en espera hasta 130 horas y transmitir 11,000+ mensajes de transacción por carga.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38559" y="6287875"/>
            <a:ext cx="263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11,000+ </a:t>
            </a:r>
            <a:r>
              <a:rPr lang="en-US" altLang="zh-CN" sz="1800" dirty="0" err="1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Transacciones</a:t>
            </a:r>
            <a:endParaRPr lang="en-US" altLang="zh-CN" sz="18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755" y="5260077"/>
            <a:ext cx="1026000" cy="1026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4351" y="6287875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130+ Horas</a:t>
            </a:r>
            <a:endParaRPr lang="zh-CN" altLang="en-US" sz="18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51" y="5260077"/>
            <a:ext cx="1026000" cy="1026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848" y="1081936"/>
            <a:ext cx="8261690" cy="82616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488" y="2804468"/>
            <a:ext cx="4128411" cy="412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4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134304" y="3203308"/>
            <a:ext cx="7366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BF9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 Grande</a:t>
            </a:r>
          </a:p>
          <a:p>
            <a:r>
              <a:rPr lang="es-ES" altLang="zh-CN" sz="24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pegar la pegatina del código de barras QR</a:t>
            </a:r>
            <a:endParaRPr lang="en-US" altLang="zh-CN" sz="24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134303" y="4604666"/>
            <a:ext cx="7158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BF9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altLang="zh-CN" sz="3600" dirty="0" err="1">
                <a:solidFill>
                  <a:srgbClr val="BF9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Teclas</a:t>
            </a:r>
            <a:r>
              <a:rPr lang="en-US" altLang="zh-CN" sz="3600" dirty="0">
                <a:solidFill>
                  <a:srgbClr val="BF9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zh-CN" sz="3600" dirty="0" err="1">
                <a:solidFill>
                  <a:srgbClr val="BF9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Función</a:t>
            </a:r>
            <a:endParaRPr lang="en-US" altLang="zh-CN" sz="3600" dirty="0">
              <a:solidFill>
                <a:srgbClr val="BF9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zh-CN" sz="24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encendido, volumen + &amp; -, y repetición</a:t>
            </a:r>
            <a:endParaRPr lang="en-US" altLang="zh-CN" sz="24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134304" y="1462583"/>
            <a:ext cx="9886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err="1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</a:t>
            </a:r>
            <a:r>
              <a:rPr lang="en-US" altLang="zh-CN" sz="7200" dirty="0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200" dirty="0" err="1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Exquisito</a:t>
            </a:r>
            <a:endParaRPr lang="en-US" altLang="zh-CN" sz="7200" dirty="0">
              <a:solidFill>
                <a:srgbClr val="0062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134303" y="6006024"/>
            <a:ext cx="6066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solidFill>
                  <a:srgbClr val="BF9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Colgarlo</a:t>
            </a:r>
            <a:endParaRPr lang="en-US" altLang="zh-CN" sz="3600" dirty="0">
              <a:solidFill>
                <a:srgbClr val="BF9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un </a:t>
            </a:r>
            <a:r>
              <a:rPr lang="en-US" altLang="zh-CN" sz="2400" dirty="0" err="1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cordón</a:t>
            </a:r>
            <a:endParaRPr lang="en-US" altLang="zh-CN" sz="24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34304" y="7407383"/>
            <a:ext cx="6501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solidFill>
                  <a:srgbClr val="BF9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Protección</a:t>
            </a:r>
            <a:r>
              <a:rPr lang="en-US" altLang="zh-CN" sz="3600" dirty="0">
                <a:solidFill>
                  <a:srgbClr val="BF9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USB</a:t>
            </a:r>
          </a:p>
          <a:p>
            <a:r>
              <a:rPr lang="es-ES" altLang="zh-CN" sz="24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 que el líquido fluya hacia el puerto USB.</a:t>
            </a:r>
            <a:endParaRPr lang="en-US" altLang="zh-CN" sz="24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80" y="302323"/>
            <a:ext cx="7772399" cy="9715500"/>
          </a:xfrm>
          <a:prstGeom prst="rect">
            <a:avLst/>
          </a:prstGeom>
        </p:spPr>
      </p:pic>
      <p:cxnSp>
        <p:nvCxnSpPr>
          <p:cNvPr id="26" name="直接箭头连接符 25"/>
          <p:cNvCxnSpPr/>
          <p:nvPr/>
        </p:nvCxnSpPr>
        <p:spPr>
          <a:xfrm>
            <a:off x="6271216" y="9293821"/>
            <a:ext cx="936000" cy="907"/>
          </a:xfrm>
          <a:prstGeom prst="straightConnector1">
            <a:avLst/>
          </a:prstGeom>
          <a:ln>
            <a:solidFill>
              <a:srgbClr val="555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230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6913" y="676893"/>
            <a:ext cx="8372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76467"/>
            <a:r>
              <a:rPr lang="en-US" altLang="zh-CN" sz="4800" dirty="0">
                <a:solidFill>
                  <a:srgbClr val="0062B1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  <a:sym typeface="+mn-ea"/>
              </a:rPr>
              <a:t>KD58 </a:t>
            </a:r>
            <a:r>
              <a:rPr lang="en-US" altLang="zh-CN" sz="3000" dirty="0">
                <a:solidFill>
                  <a:srgbClr val="0062B1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  <a:sym typeface="+mn-ea"/>
              </a:rPr>
              <a:t>QR Code </a:t>
            </a:r>
            <a:r>
              <a:rPr lang="en-US" altLang="zh-CN" sz="3000" dirty="0">
                <a:solidFill>
                  <a:srgbClr val="0062B1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Payment Cloud Speaker</a:t>
            </a:r>
            <a:endParaRPr lang="en-US" altLang="zh-CN" sz="3000" dirty="0">
              <a:solidFill>
                <a:srgbClr val="0062B1"/>
              </a:solidFill>
              <a:latin typeface="Arial" panose="020B0604020202020204" pitchFamily="34" charset="0"/>
              <a:ea typeface="Arimo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317146"/>
              </p:ext>
            </p:extLst>
          </p:nvPr>
        </p:nvGraphicFramePr>
        <p:xfrm>
          <a:off x="1854000" y="2280059"/>
          <a:ext cx="145800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Processor</a:t>
                      </a:r>
                      <a:endParaRPr lang="zh-CN" altLang="en-US" sz="2100" b="1" kern="120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32-Bit CPU</a:t>
                      </a:r>
                      <a:endParaRPr lang="zh-CN" altLang="en-US" sz="180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Peripheral Ports</a:t>
                      </a:r>
                      <a:endParaRPr lang="zh-CN" altLang="en-US" sz="2100" b="1" kern="120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zh-CN" altLang="en-US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x Micro-USB;</a:t>
                      </a:r>
                    </a:p>
                    <a:p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1 x SIM</a:t>
                      </a:r>
                      <a:endParaRPr lang="zh-CN" altLang="en-US" sz="1800" b="0" i="0" u="none" strike="noStrike" kern="1200" baseline="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Speaker</a:t>
                      </a:r>
                      <a:endParaRPr lang="zh-CN" altLang="en-US" sz="2100" b="1" kern="120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1M/80dB</a:t>
                      </a:r>
                      <a:endParaRPr lang="zh-CN" altLang="en-US" sz="1800" b="0" i="0" u="none" strike="noStrike" kern="1200" baseline="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Memory</a:t>
                      </a:r>
                    </a:p>
                    <a:p>
                      <a:pPr algn="l"/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2G Version: 4MB RAM + 4MB Flash(Extensible, up to 12MB)</a:t>
                      </a:r>
                    </a:p>
                    <a:p>
                      <a:pPr algn="l"/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4G Version: 16MB RAM + 8MB Flash(Extensible, up to 16MB)</a:t>
                      </a:r>
                      <a:endParaRPr lang="en-US" altLang="zh-CN" sz="1800" b="0" i="0" u="none" strike="noStrike" kern="1200" baseline="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Arimo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Communication</a:t>
                      </a:r>
                      <a:endParaRPr lang="zh-CN" altLang="en-US" sz="2100" b="1" kern="120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4G/GPRS, Wi-Fi(Optional)</a:t>
                      </a:r>
                      <a:endParaRPr lang="zh-CN" altLang="en-US" sz="1800" b="0" i="0" u="none" strike="noStrike" kern="1200" baseline="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100" b="1" kern="120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Battery</a:t>
                      </a:r>
                    </a:p>
                    <a:p>
                      <a:r>
                        <a:rPr lang="en-US" altLang="zh-CN" sz="1800" b="0" i="0" u="none" strike="noStrike" kern="1200" baseline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Built-in</a:t>
                      </a:r>
                      <a:r>
                        <a:rPr lang="en-US" altLang="zh-CN" sz="1800" kern="120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 2600mAh </a:t>
                      </a:r>
                      <a:r>
                        <a:rPr lang="en-US" altLang="zh-CN" sz="1800" kern="120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Lithium Battery</a:t>
                      </a: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Keys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1 Power Key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2 Volume Keys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1 Replay Key</a:t>
                      </a: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Lights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Power: 4 LED Lights (Excluding 4G Version)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Status: 1 LED Light</a:t>
                      </a:r>
                      <a:endParaRPr lang="zh-CN" altLang="en-US" sz="1800" b="0" i="0" u="none" strike="noStrike" kern="1200" baseline="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Power Supply</a:t>
                      </a:r>
                      <a:endParaRPr lang="zh-CN" altLang="en-US" sz="2100" b="1" kern="120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zh-CN" sz="1800" kern="120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5V/1A</a:t>
                      </a:r>
                      <a:endParaRPr lang="zh-CN" altLang="en-US" sz="1800" kern="120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Environmental</a:t>
                      </a:r>
                      <a:endParaRPr lang="zh-CN" altLang="en-US" sz="2100" b="1" kern="120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Operating Temperature 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0°C to 50°C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Storage Temperature 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-20°C to 70°C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Relative Humidity 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5% to 95%(Non-Condensing)</a:t>
                      </a:r>
                      <a:endParaRPr lang="zh-CN" altLang="en-US" sz="180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 sz="1200" b="0" i="0" u="none" strike="noStrike" kern="1200" baseline="0" dirty="0">
                        <a:solidFill>
                          <a:srgbClr val="55565A"/>
                        </a:solidFill>
                        <a:latin typeface="Arimo" panose="020B0604020202020204" pitchFamily="34" charset="0"/>
                        <a:ea typeface="+mn-ea"/>
                        <a:cs typeface="Arimo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Physical</a:t>
                      </a:r>
                      <a:endParaRPr lang="zh-CN" altLang="en-US" sz="2100" b="1" kern="120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13715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150.5mm L x120.0mm W x85.5mm H</a:t>
                      </a:r>
                      <a:endParaRPr lang="zh-CN" altLang="en-US" sz="1800" kern="120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zh-CN" altLang="en-US" sz="1800" kern="120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853743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544</Words>
  <Application>Microsoft Office PowerPoint</Application>
  <PresentationFormat>自定义</PresentationFormat>
  <Paragraphs>98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Arimo</vt:lpstr>
      <vt:lpstr>Arial</vt:lpstr>
      <vt:lpstr>Calibri</vt:lpstr>
      <vt:lpstr>Calibri Light</vt:lpstr>
      <vt:lpstr>自定义设计方案</vt:lpstr>
      <vt:lpstr>Office 主题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Global Marketing</dc:creator>
  <cp:lastModifiedBy>Li Sisi</cp:lastModifiedBy>
  <cp:revision>1078</cp:revision>
  <cp:lastPrinted>2017-04-14T00:32:32Z</cp:lastPrinted>
  <dcterms:created xsi:type="dcterms:W3CDTF">2017-03-24T05:49:03Z</dcterms:created>
  <dcterms:modified xsi:type="dcterms:W3CDTF">2022-12-19T05:56:54Z</dcterms:modified>
</cp:coreProperties>
</file>