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</p:sldMasterIdLst>
  <p:notesMasterIdLst>
    <p:notesMasterId r:id="rId14"/>
  </p:notesMasterIdLst>
  <p:handoutMasterIdLst>
    <p:handoutMasterId r:id="rId15"/>
  </p:handoutMasterIdLst>
  <p:sldIdLst>
    <p:sldId id="256" r:id="rId4"/>
    <p:sldId id="413" r:id="rId5"/>
    <p:sldId id="412" r:id="rId6"/>
    <p:sldId id="429" r:id="rId7"/>
    <p:sldId id="414" r:id="rId8"/>
    <p:sldId id="427" r:id="rId9"/>
    <p:sldId id="421" r:id="rId10"/>
    <p:sldId id="424" r:id="rId11"/>
    <p:sldId id="428" r:id="rId12"/>
    <p:sldId id="392" r:id="rId13"/>
  </p:sldIdLst>
  <p:sldSz cx="18288000" cy="10287000"/>
  <p:notesSz cx="6799263" cy="9929813"/>
  <p:defaultTextStyle>
    <a:defPPr>
      <a:defRPr lang="zh-CN"/>
    </a:defPPr>
    <a:lvl1pPr marL="0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66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32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297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63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828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595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360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126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55565A"/>
    <a:srgbClr val="BF9D5A"/>
    <a:srgbClr val="0062B1"/>
    <a:srgbClr val="00B3C4"/>
    <a:srgbClr val="0072B4"/>
    <a:srgbClr val="0082B8"/>
    <a:srgbClr val="0091BB"/>
    <a:srgbClr val="00A1BF"/>
    <a:srgbClr val="007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6429" autoAdjust="0"/>
  </p:normalViewPr>
  <p:slideViewPr>
    <p:cSldViewPr snapToGrid="0">
      <p:cViewPr varScale="1">
        <p:scale>
          <a:sx n="51" d="100"/>
          <a:sy n="51" d="100"/>
        </p:scale>
        <p:origin x="32" y="21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61D56-FBDD-418E-A1A3-68C5CA3B5B15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AE823-5214-40B2-9A39-30F154FF58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792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FB4F-33D9-4EE3-A4BC-E055B9128329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5CD0-D162-413E-80E3-1B33BA39F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4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66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32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97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63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828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95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360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126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66" indent="0" algn="ctr">
              <a:buNone/>
              <a:defRPr sz="3000"/>
            </a:lvl2pPr>
            <a:lvl3pPr marL="1371532" indent="0" algn="ctr">
              <a:buNone/>
              <a:defRPr sz="2700"/>
            </a:lvl3pPr>
            <a:lvl4pPr marL="2057297" indent="0" algn="ctr">
              <a:buNone/>
              <a:defRPr sz="2400"/>
            </a:lvl4pPr>
            <a:lvl5pPr marL="2743063" indent="0" algn="ctr">
              <a:buNone/>
              <a:defRPr sz="2400"/>
            </a:lvl5pPr>
            <a:lvl6pPr marL="3428828" indent="0" algn="ctr">
              <a:buNone/>
              <a:defRPr sz="2400"/>
            </a:lvl6pPr>
            <a:lvl7pPr marL="4114595" indent="0" algn="ctr">
              <a:buNone/>
              <a:defRPr sz="2400"/>
            </a:lvl7pPr>
            <a:lvl8pPr marL="4800360" indent="0" algn="ctr">
              <a:buNone/>
              <a:defRPr sz="2400"/>
            </a:lvl8pPr>
            <a:lvl9pPr marL="5486126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85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84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46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62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09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512"/>
          <a:stretch/>
        </p:blipFill>
        <p:spPr>
          <a:xfrm>
            <a:off x="0" y="9607971"/>
            <a:ext cx="18288000" cy="679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1" y="543555"/>
            <a:ext cx="2782134" cy="5656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857" b="69765"/>
          <a:stretch/>
        </p:blipFill>
        <p:spPr>
          <a:xfrm>
            <a:off x="8421100" y="9736218"/>
            <a:ext cx="1425081" cy="3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2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4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27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12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996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3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780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186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5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27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95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512"/>
          <a:stretch/>
        </p:blipFill>
        <p:spPr>
          <a:xfrm>
            <a:off x="0" y="9607971"/>
            <a:ext cx="18288000" cy="679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857" b="69765"/>
          <a:stretch/>
        </p:blipFill>
        <p:spPr>
          <a:xfrm>
            <a:off x="8421100" y="9736218"/>
            <a:ext cx="1425081" cy="380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1" y="543555"/>
            <a:ext cx="2782134" cy="5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18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89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023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68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7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89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6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3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2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0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8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5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3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948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57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06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630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906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5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66" indent="0">
              <a:buNone/>
              <a:defRPr sz="3000" b="1"/>
            </a:lvl2pPr>
            <a:lvl3pPr marL="1371532" indent="0">
              <a:buNone/>
              <a:defRPr sz="2700" b="1"/>
            </a:lvl3pPr>
            <a:lvl4pPr marL="2057297" indent="0">
              <a:buNone/>
              <a:defRPr sz="2400" b="1"/>
            </a:lvl4pPr>
            <a:lvl5pPr marL="2743063" indent="0">
              <a:buNone/>
              <a:defRPr sz="2400" b="1"/>
            </a:lvl5pPr>
            <a:lvl6pPr marL="3428828" indent="0">
              <a:buNone/>
              <a:defRPr sz="2400" b="1"/>
            </a:lvl6pPr>
            <a:lvl7pPr marL="4114595" indent="0">
              <a:buNone/>
              <a:defRPr sz="2400" b="1"/>
            </a:lvl7pPr>
            <a:lvl8pPr marL="4800360" indent="0">
              <a:buNone/>
              <a:defRPr sz="2400" b="1"/>
            </a:lvl8pPr>
            <a:lvl9pPr marL="5486126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66" indent="0">
              <a:buNone/>
              <a:defRPr sz="3000" b="1"/>
            </a:lvl2pPr>
            <a:lvl3pPr marL="1371532" indent="0">
              <a:buNone/>
              <a:defRPr sz="2700" b="1"/>
            </a:lvl3pPr>
            <a:lvl4pPr marL="2057297" indent="0">
              <a:buNone/>
              <a:defRPr sz="2400" b="1"/>
            </a:lvl4pPr>
            <a:lvl5pPr marL="2743063" indent="0">
              <a:buNone/>
              <a:defRPr sz="2400" b="1"/>
            </a:lvl5pPr>
            <a:lvl6pPr marL="3428828" indent="0">
              <a:buNone/>
              <a:defRPr sz="2400" b="1"/>
            </a:lvl6pPr>
            <a:lvl7pPr marL="4114595" indent="0">
              <a:buNone/>
              <a:defRPr sz="2400" b="1"/>
            </a:lvl7pPr>
            <a:lvl8pPr marL="4800360" indent="0">
              <a:buNone/>
              <a:defRPr sz="2400" b="1"/>
            </a:lvl8pPr>
            <a:lvl9pPr marL="5486126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08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86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76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5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5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66" indent="0">
              <a:buNone/>
              <a:defRPr sz="2100"/>
            </a:lvl2pPr>
            <a:lvl3pPr marL="1371532" indent="0">
              <a:buNone/>
              <a:defRPr sz="1800"/>
            </a:lvl3pPr>
            <a:lvl4pPr marL="2057297" indent="0">
              <a:buNone/>
              <a:defRPr sz="1500"/>
            </a:lvl4pPr>
            <a:lvl5pPr marL="2743063" indent="0">
              <a:buNone/>
              <a:defRPr sz="1500"/>
            </a:lvl5pPr>
            <a:lvl6pPr marL="3428828" indent="0">
              <a:buNone/>
              <a:defRPr sz="1500"/>
            </a:lvl6pPr>
            <a:lvl7pPr marL="4114595" indent="0">
              <a:buNone/>
              <a:defRPr sz="1500"/>
            </a:lvl7pPr>
            <a:lvl8pPr marL="4800360" indent="0">
              <a:buNone/>
              <a:defRPr sz="1500"/>
            </a:lvl8pPr>
            <a:lvl9pPr marL="548612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2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5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766" indent="0">
              <a:buNone/>
              <a:defRPr sz="4200"/>
            </a:lvl2pPr>
            <a:lvl3pPr marL="1371532" indent="0">
              <a:buNone/>
              <a:defRPr sz="3600"/>
            </a:lvl3pPr>
            <a:lvl4pPr marL="2057297" indent="0">
              <a:buNone/>
              <a:defRPr sz="3000"/>
            </a:lvl4pPr>
            <a:lvl5pPr marL="2743063" indent="0">
              <a:buNone/>
              <a:defRPr sz="3000"/>
            </a:lvl5pPr>
            <a:lvl6pPr marL="3428828" indent="0">
              <a:buNone/>
              <a:defRPr sz="3000"/>
            </a:lvl6pPr>
            <a:lvl7pPr marL="4114595" indent="0">
              <a:buNone/>
              <a:defRPr sz="3000"/>
            </a:lvl7pPr>
            <a:lvl8pPr marL="4800360" indent="0">
              <a:buNone/>
              <a:defRPr sz="3000"/>
            </a:lvl8pPr>
            <a:lvl9pPr marL="5486126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5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66" indent="0">
              <a:buNone/>
              <a:defRPr sz="2100"/>
            </a:lvl2pPr>
            <a:lvl3pPr marL="1371532" indent="0">
              <a:buNone/>
              <a:defRPr sz="1800"/>
            </a:lvl3pPr>
            <a:lvl4pPr marL="2057297" indent="0">
              <a:buNone/>
              <a:defRPr sz="1500"/>
            </a:lvl4pPr>
            <a:lvl5pPr marL="2743063" indent="0">
              <a:buNone/>
              <a:defRPr sz="1500"/>
            </a:lvl5pPr>
            <a:lvl6pPr marL="3428828" indent="0">
              <a:buNone/>
              <a:defRPr sz="1500"/>
            </a:lvl6pPr>
            <a:lvl7pPr marL="4114595" indent="0">
              <a:buNone/>
              <a:defRPr sz="1500"/>
            </a:lvl7pPr>
            <a:lvl8pPr marL="4800360" indent="0">
              <a:buNone/>
              <a:defRPr sz="1500"/>
            </a:lvl8pPr>
            <a:lvl9pPr marL="548612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0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8794"/>
            <a:ext cx="1680160" cy="3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2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532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137153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48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15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80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946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712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77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243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008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2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97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828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95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360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126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7542"/>
            <a:ext cx="1680160" cy="3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49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8794"/>
            <a:ext cx="1680160" cy="3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20122" y="-6603"/>
            <a:ext cx="18307528" cy="78441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3096" y="2422296"/>
            <a:ext cx="15546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NEXGO KD58C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3097" y="4745022"/>
            <a:ext cx="555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 6.1 Publicada en agosto de 2022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73096" y="8403919"/>
            <a:ext cx="16970718" cy="1485980"/>
            <a:chOff x="873096" y="8379942"/>
            <a:chExt cx="16970718" cy="148598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68846" y="8507967"/>
              <a:ext cx="4974968" cy="1060652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873096" y="8379942"/>
              <a:ext cx="11136025" cy="1485980"/>
              <a:chOff x="542077" y="8613411"/>
              <a:chExt cx="11136025" cy="148598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542078" y="9145284"/>
                <a:ext cx="1113602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© </a:t>
                </a:r>
                <a:r>
                  <a:rPr lang="es-ES" altLang="zh-CN" sz="14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NEXGO | La información contenida en este documento está sujeta a cambios sin previo aviso. Todas las imágenes mostradas son sólo para fines ilustrativos, el producto real y el software pueden variar. NEXGO y el logotipo de NEXGO son marcas comerciales o marcas comerciales registradas de NEXGO en China y/o en otros países. Todas las demás marcas comerciales o nombres de marcas son propiedad de sus respectivos propietarios.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42077" y="8613411"/>
                <a:ext cx="4467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0062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NEXGOGLOBAL.COM</a:t>
                </a:r>
                <a:endParaRPr lang="zh-CN" altLang="en-US" sz="3200" dirty="0">
                  <a:solidFill>
                    <a:srgbClr val="0062B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E799FBB4-4ECD-271F-7DCB-BADABDED7960}"/>
              </a:ext>
            </a:extLst>
          </p:cNvPr>
          <p:cNvSpPr txBox="1"/>
          <p:nvPr/>
        </p:nvSpPr>
        <p:spPr>
          <a:xfrm>
            <a:off x="10015323" y="3207126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Serie</a:t>
            </a:r>
          </a:p>
        </p:txBody>
      </p:sp>
    </p:spTree>
    <p:extLst>
      <p:ext uri="{BB962C8B-B14F-4D97-AF65-F5344CB8AC3E}">
        <p14:creationId xmlns:p14="http://schemas.microsoft.com/office/powerpoint/2010/main" val="2081770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" r="511"/>
          <a:stretch/>
        </p:blipFill>
        <p:spPr>
          <a:xfrm>
            <a:off x="-20122" y="336"/>
            <a:ext cx="18307528" cy="775496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3096" y="2422296"/>
            <a:ext cx="1554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¡</a:t>
            </a:r>
            <a:r>
              <a:rPr lang="es-ES" altLang="zh-CN" sz="7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Muchas Gracias</a:t>
            </a:r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!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8846" y="8416189"/>
            <a:ext cx="4974968" cy="106065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2077" y="9702504"/>
            <a:ext cx="61161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NEXGO </a:t>
            </a:r>
            <a:endParaRPr lang="zh-CN" altLang="en-US" sz="15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8970" y="9170631"/>
            <a:ext cx="467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NEXGOGLOBAL.COM</a:t>
            </a:r>
            <a:endParaRPr lang="zh-CN" altLang="en-US" sz="32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5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270751" y="6090710"/>
            <a:ext cx="8022877" cy="2585323"/>
            <a:chOff x="14660597" y="4675411"/>
            <a:chExt cx="16604066" cy="2585323"/>
          </a:xfrm>
        </p:grpSpPr>
        <p:sp>
          <p:nvSpPr>
            <p:cNvPr id="7" name="文本框 6"/>
            <p:cNvSpPr txBox="1"/>
            <p:nvPr/>
          </p:nvSpPr>
          <p:spPr>
            <a:xfrm>
              <a:off x="14660599" y="4675411"/>
              <a:ext cx="10646710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0" dirty="0">
                  <a:solidFill>
                    <a:srgbClr val="0062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KD58C</a:t>
              </a:r>
              <a:endParaRPr lang="zh-CN" altLang="en-US" sz="120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660597" y="6614403"/>
              <a:ext cx="16604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50925"/>
              <a:r>
                <a:rPr lang="en-US" altLang="zh-CN" sz="3600" dirty="0">
                  <a:solidFill>
                    <a:srgbClr val="0062B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Pago con Código QR Cloud Speaker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731" y="4577684"/>
            <a:ext cx="4670650" cy="432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3BC930A-95AC-DCEB-B96B-968E9A41FC1F}"/>
              </a:ext>
            </a:extLst>
          </p:cNvPr>
          <p:cNvSpPr txBox="1"/>
          <p:nvPr/>
        </p:nvSpPr>
        <p:spPr>
          <a:xfrm>
            <a:off x="6835862" y="7109634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0062B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Serie</a:t>
            </a:r>
          </a:p>
        </p:txBody>
      </p:sp>
    </p:spTree>
    <p:extLst>
      <p:ext uri="{BB962C8B-B14F-4D97-AF65-F5344CB8AC3E}">
        <p14:creationId xmlns:p14="http://schemas.microsoft.com/office/powerpoint/2010/main" val="418952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2529" y="2283676"/>
            <a:ext cx="17391249" cy="4348458"/>
            <a:chOff x="413352" y="2746972"/>
            <a:chExt cx="17391249" cy="4348458"/>
          </a:xfrm>
        </p:grpSpPr>
        <p:sp>
          <p:nvSpPr>
            <p:cNvPr id="3" name="文本框 2"/>
            <p:cNvSpPr txBox="1"/>
            <p:nvPr/>
          </p:nvSpPr>
          <p:spPr>
            <a:xfrm>
              <a:off x="1442544" y="2746972"/>
              <a:ext cx="1540291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zh-CN" sz="32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KD58C es un mini altavoz en la nube con una altura de 94 </a:t>
              </a:r>
              <a:r>
                <a:rPr lang="es-ES" altLang="zh-CN" sz="3200" dirty="0" err="1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mm.</a:t>
              </a:r>
              <a:r>
                <a:rPr lang="es-ES" altLang="zh-CN" sz="32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El diseño es flexible para adaptarse a diferentes escenarios, los comerciantes pueden utilizarlo de múltiples maneras. El altavoz incorporado de 80 dB ofrece una transmisión clara incluso al lado de una carretera con mucho tráfico.</a:t>
              </a: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3352" y="5556546"/>
              <a:ext cx="17391249" cy="1538884"/>
              <a:chOff x="413352" y="5556546"/>
              <a:chExt cx="17391249" cy="1538884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413352" y="5562407"/>
                <a:ext cx="4696673" cy="1533023"/>
                <a:chOff x="-619948" y="4774131"/>
                <a:chExt cx="4696673" cy="1533023"/>
              </a:xfrm>
            </p:grpSpPr>
            <p:sp>
              <p:nvSpPr>
                <p:cNvPr id="6" name="文本框 5"/>
                <p:cNvSpPr txBox="1"/>
                <p:nvPr/>
              </p:nvSpPr>
              <p:spPr>
                <a:xfrm>
                  <a:off x="-619948" y="4774131"/>
                  <a:ext cx="4696673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rgbClr val="BF9D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Mini </a:t>
                  </a:r>
                  <a:r>
                    <a:rPr lang="en-US" altLang="zh-CN" sz="6000" dirty="0" err="1">
                      <a:solidFill>
                        <a:srgbClr val="BF9D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Altavoz</a:t>
                  </a:r>
                  <a:endParaRPr lang="en-US" altLang="zh-CN" sz="6000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405750" y="5783934"/>
                  <a:ext cx="264527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800" dirty="0">
                      <a:solidFill>
                        <a:srgbClr val="55565A"/>
                      </a:solidFill>
                      <a:latin typeface="Arimo" panose="020B0604020202020204" pitchFamily="34" charset="0"/>
                      <a:ea typeface="Arimo" panose="020B0604020202020204" pitchFamily="34" charset="0"/>
                      <a:cs typeface="Arimo" panose="020B0604020202020204" pitchFamily="34" charset="0"/>
                    </a:rPr>
                    <a:t>90x120x94 mm</a:t>
                  </a:r>
                  <a:endParaRPr lang="zh-CN" altLang="en-US" sz="2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11020949" y="5556546"/>
                <a:ext cx="6783652" cy="1538883"/>
                <a:chOff x="5142211" y="4768271"/>
                <a:chExt cx="6783652" cy="1538883"/>
              </a:xfrm>
            </p:grpSpPr>
            <p:sp>
              <p:nvSpPr>
                <p:cNvPr id="5" name="文本框 4"/>
                <p:cNvSpPr txBox="1"/>
                <p:nvPr/>
              </p:nvSpPr>
              <p:spPr>
                <a:xfrm>
                  <a:off x="5459688" y="4768271"/>
                  <a:ext cx="6148676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rgbClr val="BF9D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80 dB</a:t>
                  </a:r>
                  <a:endParaRPr lang="zh-CN" altLang="en-US" sz="6000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5142211" y="5783934"/>
                  <a:ext cx="678365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s-ES" altLang="zh-CN" sz="2800" dirty="0">
                      <a:solidFill>
                        <a:srgbClr val="5556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Escuchar las Transacciones con Claridad</a:t>
                  </a: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5019393" y="5556546"/>
                <a:ext cx="5743880" cy="1538883"/>
                <a:chOff x="10033325" y="4768271"/>
                <a:chExt cx="5743880" cy="1538883"/>
              </a:xfrm>
            </p:grpSpPr>
            <p:sp>
              <p:nvSpPr>
                <p:cNvPr id="7" name="文本框 6"/>
                <p:cNvSpPr txBox="1"/>
                <p:nvPr/>
              </p:nvSpPr>
              <p:spPr>
                <a:xfrm>
                  <a:off x="10429007" y="4768271"/>
                  <a:ext cx="4554274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6000" dirty="0">
                      <a:solidFill>
                        <a:srgbClr val="BF9D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Flexible</a:t>
                  </a:r>
                  <a:endParaRPr lang="zh-CN" altLang="en-US" sz="6000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10033325" y="5783934"/>
                  <a:ext cx="5743880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2800" dirty="0" err="1">
                      <a:solidFill>
                        <a:srgbClr val="5556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Diseño</a:t>
                  </a:r>
                  <a:r>
                    <a:rPr lang="en-US" altLang="zh-CN" sz="2800" dirty="0">
                      <a:solidFill>
                        <a:srgbClr val="5556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para </a:t>
                  </a:r>
                  <a:r>
                    <a:rPr lang="en-US" altLang="zh-CN" sz="2800" dirty="0" err="1">
                      <a:solidFill>
                        <a:srgbClr val="5556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Diferentes</a:t>
                  </a:r>
                  <a:r>
                    <a:rPr lang="en-US" altLang="zh-CN" sz="2800" dirty="0">
                      <a:solidFill>
                        <a:srgbClr val="5556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zh-CN" sz="2800" dirty="0" err="1">
                      <a:solidFill>
                        <a:srgbClr val="55565A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Escenarios</a:t>
                  </a:r>
                  <a:endParaRPr lang="en-US" altLang="zh-CN" sz="28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7618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C2F71E4-68EC-B7DC-F0B6-B15E84CEE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8000" cy="1143034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1C0B9AD-E4B6-CB6A-2A36-F4488CC1100A}"/>
              </a:ext>
            </a:extLst>
          </p:cNvPr>
          <p:cNvSpPr txBox="1"/>
          <p:nvPr/>
        </p:nvSpPr>
        <p:spPr>
          <a:xfrm>
            <a:off x="1713483" y="900085"/>
            <a:ext cx="14959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Versiones para Su Selección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1994023-9988-2889-BAC2-AD95DCD67C32}"/>
              </a:ext>
            </a:extLst>
          </p:cNvPr>
          <p:cNvCxnSpPr>
            <a:cxnSpLocks/>
          </p:cNvCxnSpPr>
          <p:nvPr/>
        </p:nvCxnSpPr>
        <p:spPr>
          <a:xfrm>
            <a:off x="9193237" y="2682240"/>
            <a:ext cx="0" cy="6461760"/>
          </a:xfrm>
          <a:prstGeom prst="line">
            <a:avLst/>
          </a:prstGeom>
          <a:ln w="25400">
            <a:solidFill>
              <a:srgbClr val="5556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4CD1E58E-7311-6C39-2D1D-CBE2CE5B0F56}"/>
              </a:ext>
            </a:extLst>
          </p:cNvPr>
          <p:cNvSpPr txBox="1"/>
          <p:nvPr/>
        </p:nvSpPr>
        <p:spPr>
          <a:xfrm>
            <a:off x="4344554" y="2792860"/>
            <a:ext cx="2921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KD58C</a:t>
            </a:r>
            <a:endParaRPr lang="zh-CN" altLang="zh-CN" sz="4000" b="1" dirty="0">
              <a:solidFill>
                <a:srgbClr val="BF9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02CB027-5E66-04EE-E7B5-7B497BCF9EC1}"/>
              </a:ext>
            </a:extLst>
          </p:cNvPr>
          <p:cNvSpPr txBox="1"/>
          <p:nvPr/>
        </p:nvSpPr>
        <p:spPr>
          <a:xfrm>
            <a:off x="10977249" y="2805285"/>
            <a:ext cx="291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KD58CP</a:t>
            </a:r>
            <a:endParaRPr lang="zh-CN" altLang="zh-CN" sz="4000" b="1" dirty="0">
              <a:solidFill>
                <a:srgbClr val="BF9D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6C1C2C1-02B3-E57C-E801-07486342A4FD}"/>
              </a:ext>
            </a:extLst>
          </p:cNvPr>
          <p:cNvSpPr txBox="1"/>
          <p:nvPr/>
        </p:nvSpPr>
        <p:spPr>
          <a:xfrm>
            <a:off x="3960801" y="3902019"/>
            <a:ext cx="45550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2G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 (</a:t>
            </a:r>
            <a:r>
              <a:rPr lang="en-US" altLang="zh-CN" sz="28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</a:t>
            </a:r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zh-CN" sz="2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Memoria: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4MB RAM + 4MB FLASH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(Extensible hasta 12 MB)</a:t>
            </a:r>
          </a:p>
          <a:p>
            <a:endParaRPr lang="en-US" altLang="zh-CN" sz="2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Luces:</a:t>
            </a:r>
          </a:p>
          <a:p>
            <a:r>
              <a:rPr lang="en-US" altLang="zh-CN" sz="28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</a:t>
            </a:r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Luces LED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Estado: 1 Luz LED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BD25CE0-F052-63BD-8F5F-C5A664BDDC53}"/>
              </a:ext>
            </a:extLst>
          </p:cNvPr>
          <p:cNvSpPr txBox="1"/>
          <p:nvPr/>
        </p:nvSpPr>
        <p:spPr>
          <a:xfrm>
            <a:off x="10952532" y="3902019"/>
            <a:ext cx="45550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4G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 (</a:t>
            </a:r>
            <a:r>
              <a:rPr lang="en-US" altLang="zh-CN" sz="28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Opcional</a:t>
            </a:r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zh-CN" sz="2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Memoria: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16MB RAM + 8MB FLASH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(Extensible hasta 12 MB)</a:t>
            </a:r>
          </a:p>
          <a:p>
            <a:endParaRPr lang="en-US" altLang="zh-CN" sz="2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 b="1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Luces:</a:t>
            </a:r>
          </a:p>
          <a:p>
            <a:r>
              <a:rPr lang="en-US" altLang="zh-CN" sz="2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Estado: 1 Luz LED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E101380-EA6D-705C-84C2-E76DEA66A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8794"/>
            <a:ext cx="1680160" cy="3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8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162808" y="972435"/>
            <a:ext cx="85176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Cloud Speaker</a:t>
            </a:r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KD58C es un mini altavoz en la nube del tamaño de 90x120x94 mm conectado a Internet por 4G, </a:t>
            </a:r>
            <a:r>
              <a:rPr lang="es-ES" altLang="zh-CN" sz="24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GPRS</a:t>
            </a:r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altLang="zh-CN" sz="24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</a:t>
            </a:r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-Fi. Transmite mensajes de transacciones en tiempo real sincrónicamente para evitar la pérdida de transacciones fallidas en tiendas ocupadas y atestadas.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48033" y="6030952"/>
            <a:ext cx="208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Wi-Fi</a:t>
            </a:r>
            <a:endParaRPr lang="zh-CN" altLang="en-US" sz="1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31" y="4954230"/>
            <a:ext cx="1026000" cy="10260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191944" y="6030952"/>
            <a:ext cx="208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4G</a:t>
            </a:r>
            <a:endParaRPr lang="zh-CN" altLang="en-US" sz="1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442" y="4954230"/>
            <a:ext cx="1026000" cy="1026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379366" y="5487479"/>
            <a:ext cx="8067643" cy="3619252"/>
            <a:chOff x="8379366" y="5487479"/>
            <a:chExt cx="8067643" cy="361925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205" y="5540756"/>
              <a:ext cx="3140482" cy="3078295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9238205" y="8619051"/>
              <a:ext cx="3140483" cy="487680"/>
              <a:chOff x="9177245" y="8777547"/>
              <a:chExt cx="3140483" cy="487680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9177245" y="8777547"/>
                <a:ext cx="0" cy="487680"/>
              </a:xfrm>
              <a:prstGeom prst="line">
                <a:avLst/>
              </a:prstGeom>
              <a:ln>
                <a:solidFill>
                  <a:srgbClr val="5556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12317728" y="8777547"/>
                <a:ext cx="0" cy="487680"/>
              </a:xfrm>
              <a:prstGeom prst="line">
                <a:avLst/>
              </a:prstGeom>
              <a:ln>
                <a:solidFill>
                  <a:srgbClr val="5556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9177245" y="9021387"/>
                <a:ext cx="1260000" cy="0"/>
              </a:xfrm>
              <a:prstGeom prst="straightConnector1">
                <a:avLst/>
              </a:prstGeom>
              <a:ln>
                <a:solidFill>
                  <a:srgbClr val="55565A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 flipH="1">
                <a:off x="11057728" y="9021387"/>
                <a:ext cx="1260000" cy="0"/>
              </a:xfrm>
              <a:prstGeom prst="straightConnector1">
                <a:avLst/>
              </a:prstGeom>
              <a:ln>
                <a:solidFill>
                  <a:srgbClr val="55565A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/>
            </p:nvSpPr>
            <p:spPr>
              <a:xfrm>
                <a:off x="10437245" y="8882888"/>
                <a:ext cx="6204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55565A"/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90mm</a:t>
                </a:r>
                <a:endParaRPr lang="zh-CN" altLang="en-US" sz="1200" dirty="0">
                  <a:solidFill>
                    <a:srgbClr val="55565A"/>
                  </a:solidFill>
                  <a:latin typeface="Arimo" panose="020B0604020202020204" pitchFamily="34" charset="0"/>
                  <a:cs typeface="Arimo" panose="020B0604020202020204" pitchFamily="34" charset="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2807" y="5487479"/>
              <a:ext cx="3684202" cy="3131572"/>
            </a:xfrm>
            <a:prstGeom prst="rect">
              <a:avLst/>
            </a:prstGeom>
          </p:spPr>
        </p:pic>
        <p:grpSp>
          <p:nvGrpSpPr>
            <p:cNvPr id="31" name="组合 30"/>
            <p:cNvGrpSpPr/>
            <p:nvPr/>
          </p:nvGrpSpPr>
          <p:grpSpPr>
            <a:xfrm>
              <a:off x="12784831" y="8619051"/>
              <a:ext cx="3662178" cy="487680"/>
              <a:chOff x="9177245" y="8777547"/>
              <a:chExt cx="3140483" cy="487680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9177245" y="8777547"/>
                <a:ext cx="0" cy="487680"/>
              </a:xfrm>
              <a:prstGeom prst="line">
                <a:avLst/>
              </a:prstGeom>
              <a:ln>
                <a:solidFill>
                  <a:srgbClr val="5556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2317728" y="8777547"/>
                <a:ext cx="0" cy="487680"/>
              </a:xfrm>
              <a:prstGeom prst="line">
                <a:avLst/>
              </a:prstGeom>
              <a:ln>
                <a:solidFill>
                  <a:srgbClr val="5556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箭头连接符 33"/>
              <p:cNvCxnSpPr/>
              <p:nvPr/>
            </p:nvCxnSpPr>
            <p:spPr>
              <a:xfrm>
                <a:off x="9177245" y="9021387"/>
                <a:ext cx="1260000" cy="0"/>
              </a:xfrm>
              <a:prstGeom prst="straightConnector1">
                <a:avLst/>
              </a:prstGeom>
              <a:ln>
                <a:solidFill>
                  <a:srgbClr val="55565A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箭头连接符 34"/>
              <p:cNvCxnSpPr/>
              <p:nvPr/>
            </p:nvCxnSpPr>
            <p:spPr>
              <a:xfrm flipH="1">
                <a:off x="11057728" y="9021387"/>
                <a:ext cx="1260000" cy="0"/>
              </a:xfrm>
              <a:prstGeom prst="straightConnector1">
                <a:avLst/>
              </a:prstGeom>
              <a:ln>
                <a:solidFill>
                  <a:srgbClr val="55565A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本框 35"/>
              <p:cNvSpPr txBox="1"/>
              <p:nvPr/>
            </p:nvSpPr>
            <p:spPr>
              <a:xfrm>
                <a:off x="10437245" y="8882888"/>
                <a:ext cx="6204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55565A"/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120mm</a:t>
                </a:r>
                <a:endParaRPr lang="zh-CN" altLang="en-US" sz="1200" dirty="0">
                  <a:solidFill>
                    <a:srgbClr val="55565A"/>
                  </a:solidFill>
                  <a:latin typeface="Arimo" panose="020B0604020202020204" pitchFamily="34" charset="0"/>
                  <a:cs typeface="Arimo" panose="020B0604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 rot="5400000">
              <a:off x="7102053" y="6818078"/>
              <a:ext cx="3183636" cy="629009"/>
              <a:chOff x="9177245" y="8706881"/>
              <a:chExt cx="3140483" cy="629009"/>
            </a:xfrm>
          </p:grpSpPr>
          <p:cxnSp>
            <p:nvCxnSpPr>
              <p:cNvPr id="38" name="直接连接符 37"/>
              <p:cNvCxnSpPr/>
              <p:nvPr/>
            </p:nvCxnSpPr>
            <p:spPr>
              <a:xfrm>
                <a:off x="9177245" y="8777547"/>
                <a:ext cx="0" cy="487680"/>
              </a:xfrm>
              <a:prstGeom prst="line">
                <a:avLst/>
              </a:prstGeom>
              <a:ln>
                <a:solidFill>
                  <a:srgbClr val="5556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2317728" y="8777547"/>
                <a:ext cx="0" cy="487680"/>
              </a:xfrm>
              <a:prstGeom prst="line">
                <a:avLst/>
              </a:prstGeom>
              <a:ln>
                <a:solidFill>
                  <a:srgbClr val="55565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>
                <a:off x="9177245" y="9021388"/>
                <a:ext cx="1313946" cy="0"/>
              </a:xfrm>
              <a:prstGeom prst="straightConnector1">
                <a:avLst/>
              </a:prstGeom>
              <a:ln>
                <a:solidFill>
                  <a:srgbClr val="55565A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/>
              <p:cNvCxnSpPr/>
              <p:nvPr/>
            </p:nvCxnSpPr>
            <p:spPr>
              <a:xfrm flipH="1">
                <a:off x="10997593" y="9021390"/>
                <a:ext cx="1313946" cy="0"/>
              </a:xfrm>
              <a:prstGeom prst="straightConnector1">
                <a:avLst/>
              </a:prstGeom>
              <a:ln>
                <a:solidFill>
                  <a:srgbClr val="55565A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41"/>
              <p:cNvSpPr txBox="1"/>
              <p:nvPr/>
            </p:nvSpPr>
            <p:spPr>
              <a:xfrm rot="16200000">
                <a:off x="10432982" y="8884764"/>
                <a:ext cx="629009" cy="273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55565A"/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94mm</a:t>
                </a:r>
                <a:endParaRPr lang="zh-CN" altLang="en-US" sz="1200" dirty="0">
                  <a:solidFill>
                    <a:srgbClr val="55565A"/>
                  </a:solidFill>
                  <a:latin typeface="Arimo" panose="020B0604020202020204" pitchFamily="34" charset="0"/>
                  <a:cs typeface="Arimo" panose="020B0604020202020204" pitchFamily="34" charset="0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BB3832DC-D347-B6AB-09F7-A5221B37A1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33" y="4954230"/>
            <a:ext cx="1026000" cy="1026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EBDF2CC-6E03-522A-EA7F-4AD9377EE0D3}"/>
              </a:ext>
            </a:extLst>
          </p:cNvPr>
          <p:cNvSpPr txBox="1"/>
          <p:nvPr/>
        </p:nvSpPr>
        <p:spPr>
          <a:xfrm>
            <a:off x="603534" y="6030952"/>
            <a:ext cx="2088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2G</a:t>
            </a:r>
            <a:endParaRPr lang="zh-CN" altLang="en-US" sz="1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3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9190575" y="1697363"/>
            <a:ext cx="9886210" cy="6948312"/>
            <a:chOff x="9190575" y="1697363"/>
            <a:chExt cx="9886210" cy="6948312"/>
          </a:xfrm>
        </p:grpSpPr>
        <p:sp>
          <p:nvSpPr>
            <p:cNvPr id="5" name="文本框 4"/>
            <p:cNvSpPr txBox="1"/>
            <p:nvPr/>
          </p:nvSpPr>
          <p:spPr>
            <a:xfrm>
              <a:off x="9190576" y="4868213"/>
              <a:ext cx="811652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altLang="zh-CN" sz="3600" dirty="0" err="1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Teclas</a:t>
              </a:r>
              <a:r>
                <a:rPr lang="en-US" altLang="zh-CN" sz="36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altLang="zh-CN" sz="3600" dirty="0" err="1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Función</a:t>
              </a:r>
              <a:endParaRPr lang="en-US" altLang="zh-CN" sz="3600" dirty="0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ES" altLang="zh-CN" sz="24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encendido, volumen + &amp; -, y reproducción</a:t>
              </a:r>
            </a:p>
            <a:p>
              <a:endParaRPr lang="en-U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190576" y="6249113"/>
              <a:ext cx="60669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 </a:t>
              </a:r>
              <a:r>
                <a:rPr lang="en-US" altLang="zh-CN" sz="3600" dirty="0" err="1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Estable</a:t>
              </a:r>
              <a:endParaRPr lang="en-US" altLang="zh-CN" sz="3600" dirty="0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CN" sz="24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 3 </a:t>
              </a:r>
              <a:r>
                <a:rPr lang="en-US" altLang="zh-CN" sz="2400" dirty="0" err="1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almohadillas</a:t>
              </a:r>
              <a:r>
                <a:rPr lang="en-US" altLang="zh-CN" sz="24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2400" dirty="0" err="1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antideslizantes</a:t>
              </a:r>
              <a:endParaRPr lang="en-U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90576" y="1697363"/>
              <a:ext cx="9886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200" dirty="0" err="1">
                  <a:solidFill>
                    <a:srgbClr val="0062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Diseño</a:t>
              </a:r>
              <a:r>
                <a:rPr lang="en-US" altLang="zh-CN" sz="7200" dirty="0">
                  <a:solidFill>
                    <a:srgbClr val="0062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Flexible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190575" y="3487313"/>
              <a:ext cx="83077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altLang="zh-CN" sz="3600" dirty="0" err="1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Maneras</a:t>
              </a:r>
              <a:r>
                <a:rPr lang="en-US" altLang="zh-CN" sz="36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, </a:t>
              </a:r>
              <a:r>
                <a:rPr lang="en-US" altLang="zh-CN" sz="3600" dirty="0" err="1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</a:t>
              </a:r>
              <a:r>
                <a:rPr lang="en-US" altLang="zh-CN" sz="36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Placa</a:t>
              </a:r>
              <a:r>
                <a:rPr lang="en-US" altLang="zh-CN" sz="36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 </a:t>
              </a:r>
              <a:r>
                <a:rPr lang="en-US" altLang="zh-CN" sz="3600" dirty="0" err="1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</a:t>
              </a:r>
              <a:r>
                <a:rPr lang="en-US" altLang="zh-CN" sz="36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3600" dirty="0" err="1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Pegatina</a:t>
              </a:r>
              <a:r>
                <a:rPr lang="en-US" altLang="zh-CN" sz="36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s-ES" altLang="zh-CN" sz="24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poner el código QR y la información de la marca</a:t>
              </a:r>
              <a:endParaRPr lang="en-U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190576" y="7630012"/>
              <a:ext cx="60669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 err="1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Colgarlo</a:t>
              </a:r>
              <a:endParaRPr lang="en-US" altLang="zh-CN" sz="3600" dirty="0">
                <a:solidFill>
                  <a:srgbClr val="BF9D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zh-CN" sz="2400" dirty="0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un </a:t>
              </a:r>
              <a:r>
                <a:rPr lang="en-US" altLang="zh-CN" sz="2400" dirty="0" err="1">
                  <a:solidFill>
                    <a:srgbClr val="55565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cordón</a:t>
              </a:r>
              <a:endParaRPr lang="en-U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083211" y="1795646"/>
            <a:ext cx="6639762" cy="6840000"/>
            <a:chOff x="1083211" y="1795646"/>
            <a:chExt cx="6639762" cy="6840000"/>
          </a:xfrm>
        </p:grpSpPr>
        <p:sp>
          <p:nvSpPr>
            <p:cNvPr id="13" name="矩形 12"/>
            <p:cNvSpPr/>
            <p:nvPr/>
          </p:nvSpPr>
          <p:spPr>
            <a:xfrm>
              <a:off x="1083211" y="1795646"/>
              <a:ext cx="3600000" cy="6840000"/>
            </a:xfrm>
            <a:prstGeom prst="rect">
              <a:avLst/>
            </a:prstGeom>
            <a:solidFill>
              <a:srgbClr val="EBEBEB"/>
            </a:solidFill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1443211" y="2002652"/>
              <a:ext cx="2880000" cy="6425988"/>
              <a:chOff x="643166" y="3011198"/>
              <a:chExt cx="4125405" cy="9204794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166" y="3011198"/>
                <a:ext cx="4125405" cy="5759999"/>
              </a:xfrm>
              <a:prstGeom prst="rect">
                <a:avLst/>
              </a:prstGeom>
            </p:spPr>
          </p:pic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3331" y="9211611"/>
                <a:ext cx="3065077" cy="3004381"/>
              </a:xfrm>
              <a:prstGeom prst="rect">
                <a:avLst/>
              </a:prstGeom>
            </p:spPr>
          </p:pic>
        </p:grpSp>
        <p:sp>
          <p:nvSpPr>
            <p:cNvPr id="14" name="矩形 13"/>
            <p:cNvSpPr/>
            <p:nvPr/>
          </p:nvSpPr>
          <p:spPr>
            <a:xfrm>
              <a:off x="4959671" y="1810584"/>
              <a:ext cx="2763302" cy="3811674"/>
            </a:xfrm>
            <a:prstGeom prst="rect">
              <a:avLst/>
            </a:prstGeom>
            <a:solidFill>
              <a:srgbClr val="EBEBEB"/>
            </a:solidFill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959671" y="5883876"/>
              <a:ext cx="2763302" cy="2751770"/>
            </a:xfrm>
            <a:prstGeom prst="rect">
              <a:avLst/>
            </a:prstGeom>
            <a:solidFill>
              <a:srgbClr val="EBEBEB"/>
            </a:solidFill>
            <a:ln>
              <a:solidFill>
                <a:srgbClr val="EBEB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745" y="6145495"/>
              <a:ext cx="1891155" cy="222853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1322" y="1989355"/>
              <a:ext cx="1800000" cy="3454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323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90319" y="3601672"/>
            <a:ext cx="7573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dB</a:t>
            </a:r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KD58C puede utilizarse ampliamente en entornos ruidosos para proporcionar una experiencia de escaneo y recogida de códigos segura y eficiente para las pequeñas empresas y microempresas.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794" y="2054202"/>
            <a:ext cx="7732941" cy="60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1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1712C89-F50B-48EB-B212-3DBF5441C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" y="2484285"/>
            <a:ext cx="7920000" cy="6732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37706" y="1532650"/>
            <a:ext cx="86280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Batería</a:t>
            </a:r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2600mAh</a:t>
            </a:r>
          </a:p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KD58C es un dispositivo de bajo consumo con una batería de 2600mAh, puede estar en espera hasta 130 horas y transmitir 11,000 + mensajes de transacción por carga.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5135" y="5629507"/>
            <a:ext cx="26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11,000+ </a:t>
            </a:r>
            <a:r>
              <a:rPr lang="en-US" altLang="zh-CN" sz="18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Transacciones</a:t>
            </a:r>
            <a:endParaRPr lang="en-US" altLang="zh-CN" sz="1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31" y="4601709"/>
            <a:ext cx="1026000" cy="1026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80927" y="5629507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130+ Horas</a:t>
            </a:r>
            <a:endParaRPr lang="zh-CN" altLang="en-US" sz="18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27" y="4601709"/>
            <a:ext cx="1026000" cy="10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6913" y="676893"/>
            <a:ext cx="8372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76467"/>
            <a:r>
              <a:rPr lang="en-US" altLang="zh-CN" sz="4800" dirty="0">
                <a:solidFill>
                  <a:srgbClr val="0062B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+mn-ea"/>
              </a:rPr>
              <a:t>KD58C </a:t>
            </a:r>
            <a:r>
              <a:rPr lang="en-US" altLang="zh-CN" sz="3000" dirty="0">
                <a:solidFill>
                  <a:srgbClr val="0062B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  <a:sym typeface="+mn-ea"/>
              </a:rPr>
              <a:t>QR Code </a:t>
            </a:r>
            <a:r>
              <a:rPr lang="en-US" altLang="zh-CN" sz="3000" dirty="0">
                <a:solidFill>
                  <a:srgbClr val="0062B1"/>
                </a:solidFill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rPr>
              <a:t>Payment Cloud Speaker</a:t>
            </a:r>
            <a:endParaRPr lang="en-US" altLang="zh-CN" sz="3000" dirty="0">
              <a:solidFill>
                <a:srgbClr val="0062B1"/>
              </a:solidFill>
              <a:latin typeface="Arial" panose="020B0604020202020204" pitchFamily="34" charset="0"/>
              <a:ea typeface="Arimo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13592"/>
              </p:ext>
            </p:extLst>
          </p:nvPr>
        </p:nvGraphicFramePr>
        <p:xfrm>
          <a:off x="1854000" y="2280059"/>
          <a:ext cx="14580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Processor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32-Bit CPU</a:t>
                      </a:r>
                      <a:endParaRPr lang="zh-CN" altLang="en-US" sz="18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Peripheral Ports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CN" altLang="en-US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x Micro-USB;</a:t>
                      </a:r>
                    </a:p>
                    <a:p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 x SIM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Speaker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1M/80dB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Memory</a:t>
                      </a:r>
                    </a:p>
                    <a:p>
                      <a:pPr algn="l"/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2G Version: 4MB RAM + 4MB Flash(Extensible, up to </a:t>
                      </a:r>
                      <a:r>
                        <a:rPr lang="en-US" altLang="zh-CN" sz="1800" b="0" i="0" u="none" strike="noStrike" kern="1200" baseline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12MB)</a:t>
                      </a:r>
                    </a:p>
                    <a:p>
                      <a:pPr algn="l"/>
                      <a:r>
                        <a:rPr lang="en-US" altLang="zh-CN" sz="1800" b="0" i="0" u="none" strike="noStrike" kern="1200" baseline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4G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Version: 16MB RAM + 8MB Flash(Extensible, up to 16MB)</a:t>
                      </a:r>
                      <a:endParaRPr lang="en-US" altLang="zh-CN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Arimo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Communication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4G/GPRS, Wi-Fi (Optional)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Battery</a:t>
                      </a:r>
                    </a:p>
                    <a:p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Built-in</a:t>
                      </a:r>
                      <a:r>
                        <a:rPr lang="en-US" altLang="zh-CN" sz="1800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 2600mAh Lithium Battery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Keys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 Power Key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2 Volume Keys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1 Replay Key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Lights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Power: 4 LED Lights (Excluding 4G Version)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Status: 1 LED Light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Power Supply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800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5V/1A</a:t>
                      </a:r>
                      <a:endParaRPr lang="zh-CN" altLang="en-US" sz="1800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Environmental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Operating Temperature 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0°C to 50°C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Storage Temperature 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-20°C to 70°C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Relative Humidity 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5% to </a:t>
                      </a:r>
                      <a:r>
                        <a:rPr lang="en-US" altLang="zh-CN" sz="1800" b="0" i="0" u="none" strike="noStrike" kern="1200" baseline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95% (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Non-Condensing)</a:t>
                      </a:r>
                      <a:endParaRPr lang="zh-CN" altLang="en-US" sz="18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sz="1200" b="0" i="0" u="none" strike="noStrike" kern="1200" baseline="0" dirty="0">
                        <a:solidFill>
                          <a:srgbClr val="55565A"/>
                        </a:solidFill>
                        <a:latin typeface="Arimo" panose="020B0604020202020204" pitchFamily="34" charset="0"/>
                        <a:ea typeface="+mn-ea"/>
                        <a:cs typeface="Arimo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Physical</a:t>
                      </a:r>
                      <a:endParaRPr lang="zh-CN" altLang="en-US" sz="2100" b="1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800" kern="120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Arimo" panose="020B0604020202020204" pitchFamily="34" charset="0"/>
                          <a:cs typeface="Arial" panose="020B0604020202020204" pitchFamily="34" charset="0"/>
                        </a:rPr>
                        <a:t>90mm L x120mm W x94mm H</a:t>
                      </a:r>
                      <a:endParaRPr lang="zh-CN" altLang="en-US" sz="1800" kern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445460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自定义</PresentationFormat>
  <Paragraphs>101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Arimo</vt:lpstr>
      <vt:lpstr>Arial</vt:lpstr>
      <vt:lpstr>Calibri</vt:lpstr>
      <vt:lpstr>Calibri Light</vt:lpstr>
      <vt:lpstr>自定义设计方案</vt:lpstr>
      <vt:lpstr>Office 主题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Global Marketing</dc:creator>
  <cp:lastModifiedBy>Li Sisi</cp:lastModifiedBy>
  <cp:revision>1085</cp:revision>
  <cp:lastPrinted>2017-04-14T00:32:32Z</cp:lastPrinted>
  <dcterms:created xsi:type="dcterms:W3CDTF">2017-03-24T05:49:03Z</dcterms:created>
  <dcterms:modified xsi:type="dcterms:W3CDTF">2022-12-19T05:49:04Z</dcterms:modified>
</cp:coreProperties>
</file>